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72"/>
  </p:notesMasterIdLst>
  <p:sldIdLst>
    <p:sldId id="256" r:id="rId5"/>
    <p:sldId id="318" r:id="rId6"/>
    <p:sldId id="274" r:id="rId7"/>
    <p:sldId id="269" r:id="rId8"/>
    <p:sldId id="270" r:id="rId9"/>
    <p:sldId id="271" r:id="rId10"/>
    <p:sldId id="272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8" r:id="rId23"/>
    <p:sldId id="289" r:id="rId24"/>
    <p:sldId id="319" r:id="rId25"/>
    <p:sldId id="285" r:id="rId26"/>
    <p:sldId id="286" r:id="rId27"/>
    <p:sldId id="287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21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7" r:id="rId67"/>
    <p:sldId id="266" r:id="rId68"/>
    <p:sldId id="268" r:id="rId69"/>
    <p:sldId id="320" r:id="rId70"/>
    <p:sldId id="322" r:id="rId71"/>
  </p:sldIdLst>
  <p:sldSz cx="24384000" cy="13716000"/>
  <p:notesSz cx="6858000" cy="9144000"/>
  <p:custDataLst>
    <p:tags r:id="rId7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680" userDrawn="1">
          <p15:clr>
            <a:srgbClr val="A4A3A4"/>
          </p15:clr>
        </p15:guide>
        <p15:guide id="2" orient="horz" pos="432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AD9400-DDAB-228B-D2C0-71E20B797DF1}" name="Milena Kunz | FolienWerke GmbH" initials="MK|FG" userId="S::milena@folienwerke.ch::6368de57-fb2f-4713-9073-9556af846cf5" providerId="AD"/>
  <p188:author id="{22B18A46-A0D8-CCBE-0760-A08BA3A267DD}" name="Krauss Astrid HSLU" initials="KAH" userId="S::astrid.krauss@hslu.ch::05774647-534d-4e7b-bf42-e02b76d28550" providerId="AD"/>
  <p188:author id="{58412792-B17C-5C03-55E9-3560B444D1AD}" name="Amenda Ina HSLU" initials="AH" userId="S::ina.amenda@hslu.ch::f76260df-1f8e-4a68-90ac-20db44d17e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  <a:srgbClr val="BB365D"/>
    <a:srgbClr val="F6A9B2"/>
    <a:srgbClr val="77C5D8"/>
    <a:srgbClr val="FFE086"/>
    <a:srgbClr val="F7A315"/>
    <a:srgbClr val="BAE0EA"/>
    <a:srgbClr val="449DC2"/>
    <a:srgbClr val="DAEEF3"/>
    <a:srgbClr val="FBD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9" autoAdjust="0"/>
    <p:restoredTop sz="94660"/>
  </p:normalViewPr>
  <p:slideViewPr>
    <p:cSldViewPr snapToGrid="0">
      <p:cViewPr varScale="1">
        <p:scale>
          <a:sx n="39" d="100"/>
          <a:sy n="39" d="100"/>
        </p:scale>
        <p:origin x="778" y="82"/>
      </p:cViewPr>
      <p:guideLst>
        <p:guide pos="7680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gs" Target="tags/tag1.xml"/><Relationship Id="rId78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2682-9BBE-44F1-865A-71E92CD2A545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CBD9D-9EF3-4CA3-8346-68DA1B2B2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pPr marL="0" marR="0" lvl="0" indent="0" algn="l" defTabSz="1828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über eine oder mehrere Zeilen</a:t>
            </a:r>
            <a:r>
              <a:rPr lang="en-US" noProof="0" dirty="0"/>
              <a:t>
</a:t>
            </a:r>
            <a:endParaRPr lang="de-CH" noProof="0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86CDA308-BFF4-4FDC-AADD-983E46A9C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B978F9E8-D4F3-4052-933B-93351A428D2B}" type="datetime4">
              <a:rPr lang="de-CH" smtClean="0"/>
              <a:t>18. Januar 2025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F8B39FE-F082-41ED-AC68-B14657D0B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noFill/>
              </a:defRPr>
            </a:lvl1pPr>
          </a:lstStyle>
          <a:p>
            <a:r>
              <a:rPr lang="de-DE"/>
              <a:t>Page </a:t>
            </a:r>
          </a:p>
        </p:txBody>
      </p:sp>
      <p:pic>
        <p:nvPicPr>
          <p:cNvPr id="24" name="Bild" descr="Bild">
            <a:extLst>
              <a:ext uri="{FF2B5EF4-FFF2-40B4-BE49-F238E27FC236}">
                <a16:creationId xmlns:a16="http://schemas.microsoft.com/office/drawing/2014/main" id="{DB676377-ABEC-4BEB-A623-F63C2CDA3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B18995A-21ED-4742-86FC-8BB97CB293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 dirty="0"/>
              <a:t>Titel über eine</a:t>
            </a:r>
            <a:br>
              <a:rPr lang="de-CH" noProof="0" dirty="0"/>
            </a:br>
            <a:r>
              <a:rPr lang="de-CH" noProof="0" dirty="0"/>
              <a:t>oder mehrere Zeilen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16476A9-F65D-418A-85DE-09A105C8CF26}"/>
              </a:ext>
            </a:extLst>
          </p:cNvPr>
          <p:cNvSpPr txBox="1">
            <a:spLocks/>
          </p:cNvSpPr>
          <p:nvPr userDrawn="1"/>
        </p:nvSpPr>
        <p:spPr>
          <a:xfrm>
            <a:off x="1003300" y="11374943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+mn-lt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26445DC-F325-455F-BD6C-DAEFC7863B94}"/>
              </a:ext>
            </a:extLst>
          </p:cNvPr>
          <p:cNvSpPr txBox="1">
            <a:spLocks/>
          </p:cNvSpPr>
          <p:nvPr userDrawn="1"/>
        </p:nvSpPr>
        <p:spPr>
          <a:xfrm>
            <a:off x="1003299" y="11374943"/>
            <a:ext cx="3357685" cy="3922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5C3F4A-304C-41A2-9099-E95CFD4F49DD}" type="datetime4">
              <a:rPr lang="de-CH" sz="2000" smtClean="0">
                <a:latin typeface="+mn-lt"/>
              </a:rPr>
              <a:pPr/>
              <a:t>18. Januar 2025</a:t>
            </a:fld>
            <a:endParaRPr lang="en-US" sz="2000" dirty="0">
              <a:latin typeface="+mn-lt"/>
            </a:endParaRPr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C7DAC3ED-A327-4E0F-9F4E-7E96B8F022B7}"/>
              </a:ext>
            </a:extLst>
          </p:cNvPr>
          <p:cNvSpPr>
            <a:spLocks noGrp="1"/>
          </p:cNvSpPr>
          <p:nvPr userDrawn="1"/>
        </p:nvSpPr>
        <p:spPr>
          <a:xfrm>
            <a:off x="1029477" y="10422654"/>
            <a:ext cx="10176560" cy="93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CH" sz="2000" b="1" noProof="0" dirty="0"/>
              <a:t>Informatik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BE5F3CC-C074-A6EE-998B-81214BDF73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79" y="865721"/>
            <a:ext cx="4040545" cy="6237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6DAE49-557A-987A-1656-2DA1E48CD0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4429" y="1448311"/>
            <a:ext cx="10179571" cy="122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DE796986-45D4-4C2C-B028-581CB6A3841D}" type="datetime4">
              <a:rPr lang="de-CH" smtClean="0"/>
              <a:t>18. Januar 2025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AD564C4-4AE4-4C4E-9FFD-8E6788ED9DC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03300" y="3651250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CAC9591-E090-4D3D-A518-298893044C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58286" y="3651251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3AB3AD1-1D39-497C-8737-201C5D6E73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6913270" y="3651251"/>
            <a:ext cx="6470945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0F69A7-5541-4988-8AA8-4CA7046BFD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22380916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2C5A187-DF1A-4D8C-9253-0D1226687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367297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/>
          <a:p>
            <a:r>
              <a:rPr lang="de-CH" noProof="0"/>
              <a:t>Titel einfügen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B8567AC-D06C-4A8E-AEAB-5FC4F75261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8E47D72-F29D-47DF-BA8B-53DEA5DEFBB8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C56C33-4B2C-40F8-9077-C3EC4BB76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9547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6">
            <a:extLst>
              <a:ext uri="{FF2B5EF4-FFF2-40B4-BE49-F238E27FC236}">
                <a16:creationId xmlns:a16="http://schemas.microsoft.com/office/drawing/2014/main" id="{9B9F577F-F0A9-4853-B77C-37B3AAE0FDC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43850" y="0"/>
            <a:ext cx="12240150" cy="12034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DD274-0081-4267-A5E5-76A5876F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08FCF-C088-4A35-8F56-2D552ACE8BC3}" type="datetime4">
              <a:rPr lang="de-CH" smtClean="0"/>
              <a:t>18. Januar 2025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301" y="3651250"/>
            <a:ext cx="10168128" cy="87026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r>
              <a:rPr lang="de-CH" dirty="0"/>
              <a:t>, sed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nonumy</a:t>
            </a:r>
            <a:r>
              <a:rPr lang="de-CH" dirty="0"/>
              <a:t> </a:t>
            </a:r>
            <a:r>
              <a:rPr lang="de-CH" dirty="0" err="1"/>
              <a:t>eirmod</a:t>
            </a:r>
            <a:r>
              <a:rPr lang="de-CH" dirty="0"/>
              <a:t> </a:t>
            </a:r>
            <a:r>
              <a:rPr lang="de-CH" dirty="0" err="1"/>
              <a:t>tempor</a:t>
            </a:r>
            <a:r>
              <a:rPr lang="de-CH" dirty="0"/>
              <a:t> </a:t>
            </a:r>
            <a:r>
              <a:rPr lang="de-CH" dirty="0" err="1"/>
              <a:t>invidunt</a:t>
            </a:r>
            <a:r>
              <a:rPr lang="de-CH" dirty="0"/>
              <a:t> </a:t>
            </a:r>
            <a:r>
              <a:rPr lang="de-CH" dirty="0" err="1"/>
              <a:t>ut</a:t>
            </a:r>
            <a:r>
              <a:rPr lang="de-CH" dirty="0"/>
              <a:t> </a:t>
            </a:r>
            <a:r>
              <a:rPr lang="de-CH" dirty="0" err="1"/>
              <a:t>labore</a:t>
            </a:r>
            <a:r>
              <a:rPr lang="de-CH" dirty="0"/>
              <a:t> et </a:t>
            </a:r>
            <a:r>
              <a:rPr lang="de-CH" dirty="0" err="1"/>
              <a:t>dolore</a:t>
            </a:r>
            <a:r>
              <a:rPr lang="de-CH" dirty="0"/>
              <a:t> magna </a:t>
            </a:r>
            <a:r>
              <a:rPr lang="de-CH" dirty="0" err="1"/>
              <a:t>aliquyam</a:t>
            </a:r>
            <a:r>
              <a:rPr lang="de-CH" dirty="0"/>
              <a:t> erat, sed </a:t>
            </a:r>
            <a:r>
              <a:rPr lang="de-CH" dirty="0" err="1"/>
              <a:t>diam</a:t>
            </a:r>
            <a:r>
              <a:rPr lang="de-CH" dirty="0"/>
              <a:t> </a:t>
            </a:r>
            <a:r>
              <a:rPr lang="de-CH" dirty="0" err="1"/>
              <a:t>voluptua</a:t>
            </a:r>
            <a:r>
              <a:rPr lang="de-CH" dirty="0"/>
              <a:t>. At </a:t>
            </a:r>
            <a:r>
              <a:rPr lang="de-CH" dirty="0" err="1"/>
              <a:t>vero</a:t>
            </a:r>
            <a:r>
              <a:rPr lang="de-CH" dirty="0"/>
              <a:t> </a:t>
            </a:r>
            <a:r>
              <a:rPr lang="de-CH" dirty="0" err="1"/>
              <a:t>eos</a:t>
            </a:r>
            <a:r>
              <a:rPr lang="de-CH" dirty="0"/>
              <a:t> et </a:t>
            </a:r>
            <a:r>
              <a:rPr lang="de-CH" dirty="0" err="1"/>
              <a:t>accusam</a:t>
            </a:r>
            <a:r>
              <a:rPr lang="de-CH" dirty="0"/>
              <a:t> et </a:t>
            </a:r>
            <a:r>
              <a:rPr lang="de-CH" dirty="0" err="1"/>
              <a:t>justo</a:t>
            </a:r>
            <a:r>
              <a:rPr lang="de-CH" dirty="0"/>
              <a:t> </a:t>
            </a:r>
            <a:r>
              <a:rPr lang="de-CH" dirty="0" err="1"/>
              <a:t>duo</a:t>
            </a:r>
            <a:r>
              <a:rPr lang="de-CH" dirty="0"/>
              <a:t> </a:t>
            </a:r>
            <a:r>
              <a:rPr lang="de-CH" dirty="0" err="1"/>
              <a:t>dolores</a:t>
            </a:r>
            <a:r>
              <a:rPr lang="de-CH" dirty="0"/>
              <a:t> et </a:t>
            </a:r>
            <a:r>
              <a:rPr lang="de-CH" dirty="0" err="1"/>
              <a:t>ea</a:t>
            </a:r>
            <a:r>
              <a:rPr lang="de-CH" dirty="0"/>
              <a:t> </a:t>
            </a:r>
            <a:r>
              <a:rPr lang="de-CH" dirty="0" err="1"/>
              <a:t>rebum</a:t>
            </a:r>
            <a:r>
              <a:rPr lang="de-CH" dirty="0"/>
              <a:t>.</a:t>
            </a:r>
          </a:p>
          <a:p>
            <a:endParaRPr lang="de-CH" dirty="0"/>
          </a:p>
          <a:p>
            <a:pPr lvl="1"/>
            <a:r>
              <a:rPr lang="de-CH" dirty="0" err="1"/>
              <a:t>Bulletpoint</a:t>
            </a:r>
            <a:r>
              <a:rPr lang="de-CH" dirty="0"/>
              <a:t> 1: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endParaRPr lang="de-CH" dirty="0"/>
          </a:p>
          <a:p>
            <a:pPr lvl="1"/>
            <a:r>
              <a:rPr lang="de-CH" dirty="0" err="1"/>
              <a:t>Bulletpoint</a:t>
            </a:r>
            <a:r>
              <a:rPr lang="de-CH" dirty="0"/>
              <a:t> 1: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endParaRPr lang="de-CH" dirty="0"/>
          </a:p>
          <a:p>
            <a:pPr lvl="1"/>
            <a:r>
              <a:rPr lang="de-CH" dirty="0" err="1"/>
              <a:t>Bulletpoint</a:t>
            </a:r>
            <a:r>
              <a:rPr lang="de-CH" dirty="0"/>
              <a:t> 1: </a:t>
            </a:r>
            <a:r>
              <a:rPr lang="de-CH" dirty="0" err="1"/>
              <a:t>Lorem</a:t>
            </a:r>
            <a:r>
              <a:rPr lang="de-CH" dirty="0"/>
              <a:t> </a:t>
            </a:r>
            <a:r>
              <a:rPr lang="de-CH" dirty="0" err="1"/>
              <a:t>ipsum</a:t>
            </a:r>
            <a:r>
              <a:rPr lang="de-CH" dirty="0"/>
              <a:t> </a:t>
            </a:r>
            <a:r>
              <a:rPr lang="de-CH" dirty="0" err="1"/>
              <a:t>dolor</a:t>
            </a:r>
            <a:r>
              <a:rPr lang="de-CH" dirty="0"/>
              <a:t> </a:t>
            </a:r>
            <a:r>
              <a:rPr lang="de-CH" dirty="0" err="1"/>
              <a:t>sit</a:t>
            </a:r>
            <a:r>
              <a:rPr lang="de-CH" dirty="0"/>
              <a:t> </a:t>
            </a:r>
            <a:r>
              <a:rPr lang="de-CH" dirty="0" err="1"/>
              <a:t>amet</a:t>
            </a:r>
            <a:r>
              <a:rPr lang="de-CH" dirty="0"/>
              <a:t>, </a:t>
            </a:r>
            <a:r>
              <a:rPr lang="de-CH" dirty="0" err="1"/>
              <a:t>consetetur</a:t>
            </a:r>
            <a:r>
              <a:rPr lang="de-CH" dirty="0"/>
              <a:t> </a:t>
            </a:r>
            <a:r>
              <a:rPr lang="de-CH" dirty="0" err="1"/>
              <a:t>sadipscing</a:t>
            </a:r>
            <a:r>
              <a:rPr lang="de-CH" dirty="0"/>
              <a:t> </a:t>
            </a:r>
            <a:r>
              <a:rPr lang="de-CH" dirty="0" err="1"/>
              <a:t>elitr</a:t>
            </a:r>
            <a:endParaRPr lang="de-CH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228367-2148-4750-BB4A-02D508200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10168128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9EFD834-77D5-48F1-B0FA-A2154B6EE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521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il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DD274-0081-4267-A5E5-76A5876F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4841A-4FDA-48DF-94E9-2A4631C4E234}" type="datetime4">
              <a:rPr lang="de-CH" smtClean="0"/>
              <a:t>18. Januar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3669B-0DDB-4583-AD51-9435F83F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noProof="0"/>
              <a:t>Page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C8127D-E9F8-4681-B43F-B6F3E3216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301" y="3651250"/>
            <a:ext cx="8578849" cy="870267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err="1"/>
              <a:t>Textebene</a:t>
            </a:r>
            <a:r>
              <a:rPr lang="en-US"/>
              <a:t> (Level 1)</a:t>
            </a:r>
          </a:p>
          <a:p>
            <a:pPr lvl="1"/>
            <a:r>
              <a:rPr lang="de-CH" noProof="0"/>
              <a:t>Erste Aufzählungsebene (Level 2)</a:t>
            </a:r>
            <a:endParaRPr lang="en-US"/>
          </a:p>
          <a:p>
            <a:pPr lvl="2"/>
            <a:r>
              <a:rPr lang="de-CH" noProof="0"/>
              <a:t>Zweite Aufzählungsebene (Level 3)</a:t>
            </a:r>
            <a:endParaRPr lang="en-US"/>
          </a:p>
          <a:p>
            <a:pPr lvl="3"/>
            <a:r>
              <a:rPr lang="de-CH" noProof="0"/>
              <a:t>Textüberschrift (Level 4)</a:t>
            </a:r>
            <a:endParaRPr lang="en-US"/>
          </a:p>
          <a:p>
            <a:pPr lvl="4"/>
            <a:r>
              <a:rPr lang="de-CH" noProof="0"/>
              <a:t>Kleinere Textebene, 24pt (Level 5)</a:t>
            </a:r>
            <a:endParaRPr lang="en-US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657A9C58-342D-4D2E-A65C-FD7EA89C51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03562" y="3412066"/>
            <a:ext cx="14280438" cy="103039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28EF62-FB75-4E1F-8AA9-487AA4A77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8578849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/>
              <a:t>Titel einfügen</a:t>
            </a:r>
          </a:p>
        </p:txBody>
      </p:sp>
    </p:spTree>
    <p:extLst>
      <p:ext uri="{BB962C8B-B14F-4D97-AF65-F5344CB8AC3E}">
        <p14:creationId xmlns:p14="http://schemas.microsoft.com/office/powerpoint/2010/main" val="2283202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9D196-AE26-49F9-B103-78D647A7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EB9C3-CB36-45F6-9ED1-BD5BDD362380}" type="datetime4">
              <a:rPr lang="de-CH" smtClean="0"/>
              <a:t>18. Januar 2025</a:t>
            </a:fld>
            <a:endParaRPr lang="en-US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A5DDA2B4-AD70-401C-9C49-03B19A3797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0351894" cy="120169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4E33B494-B393-4D3A-A2AE-7BF9C06D84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16850" y="11016809"/>
            <a:ext cx="2870200" cy="100012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879B38E-85FA-4795-80DA-3180FC112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8002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nahm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58231B64-FCF6-4E4A-AEEE-A694FF4B03A7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F73D3-61DF-487A-A095-9ABE52E7CF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3651250"/>
            <a:ext cx="22380918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1828800" rtl="0" eaLnBrk="1" fontAlgn="auto" latinLnBrk="0" hangingPunct="1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1828800" rtl="0" eaLnBrk="1" fontAlgn="auto" latinLnBrk="0" hangingPunct="1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D59327-8DF3-4838-BF12-61EBE959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83AD271-9F71-471D-B629-C308DC5F9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06353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e Folie 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DBD525-8EB4-4EDB-93B2-A7F92EDA8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7"/>
            <a:ext cx="10176561" cy="188661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 dirty="0"/>
              <a:t>Danke!
</a:t>
            </a:r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1170F23D-36BD-4313-B16F-31E325E7B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74BF0F4-E27B-262C-1482-EF2B762D30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79" y="865721"/>
            <a:ext cx="4040545" cy="6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05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nk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3DBD525-8EB4-4EDB-93B2-A7F92EDA8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7"/>
            <a:ext cx="10176561" cy="188661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 dirty="0"/>
              <a:t>Danke!
</a:t>
            </a:r>
          </a:p>
        </p:txBody>
      </p:sp>
      <p:pic>
        <p:nvPicPr>
          <p:cNvPr id="11" name="Bild" descr="Bild">
            <a:extLst>
              <a:ext uri="{FF2B5EF4-FFF2-40B4-BE49-F238E27FC236}">
                <a16:creationId xmlns:a16="http://schemas.microsoft.com/office/drawing/2014/main" id="{1170F23D-36BD-4313-B16F-31E325E7BF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N|PlaceholderInline">
            <a:extLst>
              <a:ext uri="{FF2B5EF4-FFF2-40B4-BE49-F238E27FC236}">
                <a16:creationId xmlns:a16="http://schemas.microsoft.com/office/drawing/2014/main" id="{100F95B6-6141-4D77-B127-5639D31F209D}"/>
              </a:ext>
            </a:extLst>
          </p:cNvPr>
          <p:cNvSpPr txBox="1"/>
          <p:nvPr userDrawn="1"/>
        </p:nvSpPr>
        <p:spPr>
          <a:xfrm>
            <a:off x="1034131" y="8269244"/>
            <a:ext cx="16557172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Hochschule Luzern</a:t>
            </a:r>
          </a:p>
          <a:p>
            <a:r>
              <a:rPr lang="en-US" sz="2000" b="1" dirty="0"/>
              <a:t>Informatik</a:t>
            </a:r>
          </a:p>
          <a:p>
            <a:r>
              <a:rPr lang="en-US" sz="2000" dirty="0"/>
              <a:t>Ausbildung</a:t>
            </a:r>
          </a:p>
          <a:p>
            <a:r>
              <a:rPr lang="en-US" sz="2000" b="1" dirty="0"/>
              <a:t>Shaelom Fischer</a:t>
            </a:r>
          </a:p>
          <a:p>
            <a:r>
              <a:rPr lang="en-US" sz="2000" dirty="0"/>
              <a:t>Dozentin</a:t>
            </a:r>
          </a:p>
          <a:p>
            <a:r>
              <a:rPr dirty="0"/>
              <a:t> </a:t>
            </a:r>
            <a:endParaRPr lang="en-US" sz="2000" dirty="0"/>
          </a:p>
          <a:p>
            <a:r>
              <a:rPr dirty="0"/>
              <a:t> </a:t>
            </a:r>
            <a:endParaRPr lang="en-US" sz="2000" dirty="0"/>
          </a:p>
          <a:p>
            <a:r>
              <a:rPr lang="en-US" sz="2000" dirty="0"/>
              <a:t>T </a:t>
            </a:r>
            <a:r>
              <a:rPr lang="en-US" sz="2000" dirty="0" err="1"/>
              <a:t>direkt</a:t>
            </a:r>
            <a:r>
              <a:rPr lang="en-US" sz="2000" dirty="0"/>
              <a:t> +41 41 349 30 66</a:t>
            </a:r>
          </a:p>
          <a:p>
            <a:r>
              <a:rPr lang="en-US" sz="2000" dirty="0"/>
              <a:t>shaelom.fischer@hslu.ch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692EBA9-57B2-3137-D5C6-9B6B516A2B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79" y="865721"/>
            <a:ext cx="4040545" cy="6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7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00450CC-93BF-499D-841E-9749322A052D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9F73D3-61DF-487A-A095-9ABE52E7CF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3651250"/>
            <a:ext cx="22380918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1828800" rtl="0" eaLnBrk="1" fontAlgn="auto" latinLnBrk="0" hangingPunct="1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2D59327-8DF3-4838-BF12-61EBE959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A094BBA-AEF9-44C6-B203-2F4F7FA3D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2366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10E1B4C-3036-49EB-A887-FC02E8B5F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60AFAE5A-D013-45A7-A117-DDFCA3120A12}" type="datetime4">
              <a:rPr lang="de-CH" smtClean="0"/>
              <a:t>18. Januar 2025</a:t>
            </a:fld>
            <a:endParaRPr lang="en-US"/>
          </a:p>
        </p:txBody>
      </p:sp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91A1E4F9-D2EB-417B-ABA1-D8FBB972DE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02E79F-F928-4FF1-826D-3040EE940C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 dirty="0"/>
              <a:t>Titel über eine</a:t>
            </a:r>
            <a:br>
              <a:rPr lang="de-CH" noProof="0" dirty="0"/>
            </a:br>
            <a:r>
              <a:rPr lang="de-CH" noProof="0" dirty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2366D33-6B6D-4D08-B2D6-4DB31ED8B4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pPr marL="0" marR="0" lvl="0" indent="0" algn="l" defTabSz="1828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über eine oder mehrere Zeilen</a:t>
            </a:r>
            <a:r>
              <a:rPr lang="en-US" noProof="0" dirty="0"/>
              <a:t>
</a:t>
            </a:r>
            <a:endParaRPr lang="de-CH" noProof="0" dirty="0"/>
          </a:p>
        </p:txBody>
      </p:sp>
      <p:pic>
        <p:nvPicPr>
          <p:cNvPr id="3" name="Grafik 2" descr="Ein Bild, das Person, drinnen, Personen, Fenster enthält.&#10;&#10;Automatisch generierte Beschreibung">
            <a:extLst>
              <a:ext uri="{FF2B5EF4-FFF2-40B4-BE49-F238E27FC236}">
                <a16:creationId xmlns:a16="http://schemas.microsoft.com/office/drawing/2014/main" id="{A8DD6327-CF27-4713-80F9-CC74E21649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6146" y="324"/>
            <a:ext cx="12192000" cy="1203405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47DC71A-5D33-4544-9765-DA3F5F1850D4}"/>
              </a:ext>
            </a:extLst>
          </p:cNvPr>
          <p:cNvSpPr txBox="1">
            <a:spLocks/>
          </p:cNvSpPr>
          <p:nvPr userDrawn="1"/>
        </p:nvSpPr>
        <p:spPr>
          <a:xfrm>
            <a:off x="1003299" y="11374943"/>
            <a:ext cx="3357685" cy="3922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5C3F4A-304C-41A2-9099-E95CFD4F49DD}" type="datetime4">
              <a:rPr lang="de-CH" sz="2000" smtClean="0">
                <a:latin typeface="+mn-lt"/>
              </a:rPr>
              <a:pPr/>
              <a:t>18. Januar 2025</a:t>
            </a:fld>
            <a:endParaRPr lang="en-US" sz="2000" dirty="0">
              <a:latin typeface="+mn-lt"/>
            </a:endParaRPr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F1023609-2C19-4EA6-931F-B2AB8718EFA1}"/>
              </a:ext>
            </a:extLst>
          </p:cNvPr>
          <p:cNvSpPr>
            <a:spLocks noGrp="1"/>
          </p:cNvSpPr>
          <p:nvPr userDrawn="1"/>
        </p:nvSpPr>
        <p:spPr>
          <a:xfrm>
            <a:off x="1029476" y="10422654"/>
            <a:ext cx="10176561" cy="93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CH" sz="2000" b="1" noProof="0" dirty="0"/>
              <a:t>Informatik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4DBD41D-05B2-CD7E-FAD9-F0CADC129B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79" y="865721"/>
            <a:ext cx="4040545" cy="6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96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649F68-C7BE-4259-BF2D-4A9F666E2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49B30685-B89C-4F2F-BEB7-AF546BA971B1}" type="datetime4">
              <a:rPr lang="de-CH" smtClean="0"/>
              <a:t>18. Januar 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95AFAE-55E5-478D-A95E-879A15677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noFill/>
              </a:defRPr>
            </a:lvl1pPr>
          </a:lstStyle>
          <a:p>
            <a:r>
              <a:rPr lang="en-US"/>
              <a:t>Page </a:t>
            </a:r>
          </a:p>
        </p:txBody>
      </p:sp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51250317-DAE9-4E04-800E-141E77359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6C1D0D-F2DD-42E2-A95A-04D30C0423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8691695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 dirty="0"/>
              <a:t>Titel über eine</a:t>
            </a:r>
            <a:br>
              <a:rPr lang="de-CH" noProof="0" dirty="0"/>
            </a:br>
            <a:r>
              <a:rPr lang="de-CH" noProof="0" dirty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E88974-0312-4EF7-957A-C28F7C1FFF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pPr marL="0" marR="0" lvl="0" indent="0" algn="l" defTabSz="1828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über eine oder mehrere Zeilen</a:t>
            </a:r>
          </a:p>
          <a:p>
            <a:r>
              <a:rPr lang="en-US" noProof="0" dirty="0"/>
              <a:t>
</a:t>
            </a:r>
            <a:endParaRPr lang="de-CH" noProof="0" dirty="0"/>
          </a:p>
        </p:txBody>
      </p:sp>
      <p:pic>
        <p:nvPicPr>
          <p:cNvPr id="3" name="Grafik 2" descr="Ein Bild, das Person, Boden, Anzug, angezogen enthält.&#10;&#10;Automatisch generierte Beschreibung">
            <a:extLst>
              <a:ext uri="{FF2B5EF4-FFF2-40B4-BE49-F238E27FC236}">
                <a16:creationId xmlns:a16="http://schemas.microsoft.com/office/drawing/2014/main" id="{B92F74D8-57EF-4AA5-A030-8DF4ECC086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442" y="3412066"/>
            <a:ext cx="14231389" cy="10307782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E8D714D-1BA7-441B-869E-2C29098849ED}"/>
              </a:ext>
            </a:extLst>
          </p:cNvPr>
          <p:cNvSpPr txBox="1">
            <a:spLocks/>
          </p:cNvSpPr>
          <p:nvPr userDrawn="1"/>
        </p:nvSpPr>
        <p:spPr>
          <a:xfrm>
            <a:off x="1003299" y="11374943"/>
            <a:ext cx="3357685" cy="3922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5C3F4A-304C-41A2-9099-E95CFD4F49DD}" type="datetime4">
              <a:rPr lang="de-CH" sz="2000" smtClean="0">
                <a:latin typeface="+mn-lt"/>
              </a:rPr>
              <a:pPr/>
              <a:t>18. Januar 2025</a:t>
            </a:fld>
            <a:endParaRPr lang="en-US" sz="2000" dirty="0">
              <a:latin typeface="+mn-lt"/>
            </a:endParaRPr>
          </a:p>
        </p:txBody>
      </p:sp>
      <p:sp>
        <p:nvSpPr>
          <p:cNvPr id="21" name="DN|PlaceholderInline">
            <a:extLst>
              <a:ext uri="{FF2B5EF4-FFF2-40B4-BE49-F238E27FC236}">
                <a16:creationId xmlns:a16="http://schemas.microsoft.com/office/drawing/2014/main" id="{8AE01972-C419-423B-A8D1-3485D2FE1868}"/>
              </a:ext>
            </a:extLst>
          </p:cNvPr>
          <p:cNvSpPr>
            <a:spLocks noGrp="1"/>
          </p:cNvSpPr>
          <p:nvPr userDrawn="1"/>
        </p:nvSpPr>
        <p:spPr>
          <a:xfrm>
            <a:off x="1029477" y="10422654"/>
            <a:ext cx="8691696" cy="93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CH" sz="2000" b="1" noProof="0" dirty="0"/>
              <a:t>Informatik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64C97F4-B118-CAE3-3674-A85556E2DC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79" y="865721"/>
            <a:ext cx="4040545" cy="6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1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649F68-C7BE-4259-BF2D-4A9F666E2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90E43F29-44B4-4DF6-8530-6DA6F58A907E}" type="datetime4">
              <a:rPr lang="de-CH" smtClean="0"/>
              <a:t>18. Januar 2025</a:t>
            </a:fld>
            <a:endParaRPr lang="en-US"/>
          </a:p>
        </p:txBody>
      </p:sp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51250317-DAE9-4E04-800E-141E77359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6C1D0D-F2DD-42E2-A95A-04D30C0423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6" y="3099816"/>
            <a:ext cx="11186826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 dirty="0"/>
              <a:t>Titel über eine</a:t>
            </a:r>
            <a:br>
              <a:rPr lang="de-CH" noProof="0" dirty="0"/>
            </a:br>
            <a:r>
              <a:rPr lang="de-CH" noProof="0" dirty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E88974-0312-4EF7-957A-C28F7C1FFF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1118870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pPr marL="0" marR="0" lvl="0" indent="0" algn="l" defTabSz="1828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über eine oder mehrere Zeilen</a:t>
            </a:r>
            <a:r>
              <a:rPr lang="en-US" noProof="0" dirty="0"/>
              <a:t>
</a:t>
            </a:r>
            <a:endParaRPr lang="de-CH" noProof="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CF8656F-952E-4625-9017-AB32B9C66B78}"/>
              </a:ext>
            </a:extLst>
          </p:cNvPr>
          <p:cNvSpPr txBox="1">
            <a:spLocks/>
          </p:cNvSpPr>
          <p:nvPr userDrawn="1"/>
        </p:nvSpPr>
        <p:spPr>
          <a:xfrm>
            <a:off x="1003299" y="11374943"/>
            <a:ext cx="3357685" cy="3922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5C3F4A-304C-41A2-9099-E95CFD4F49DD}" type="datetime4">
              <a:rPr lang="de-CH" sz="2000" smtClean="0">
                <a:latin typeface="+mn-lt"/>
              </a:rPr>
              <a:pPr/>
              <a:t>18. Januar 2025</a:t>
            </a:fld>
            <a:endParaRPr lang="en-US" sz="2000" dirty="0">
              <a:latin typeface="+mn-lt"/>
            </a:endParaRPr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0CEC6884-1AC9-43D2-91AA-8BEAE698C087}"/>
              </a:ext>
            </a:extLst>
          </p:cNvPr>
          <p:cNvSpPr>
            <a:spLocks noGrp="1"/>
          </p:cNvSpPr>
          <p:nvPr userDrawn="1"/>
        </p:nvSpPr>
        <p:spPr>
          <a:xfrm>
            <a:off x="1029477" y="10422654"/>
            <a:ext cx="8691696" cy="93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CH" sz="2000" b="1" noProof="0" dirty="0"/>
              <a:t>Informatik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080E2A0-F595-588B-E2A0-C2E3F9D9EA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79" y="865721"/>
            <a:ext cx="4040545" cy="6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1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 dirty="0"/>
              <a:t>Untertitel über eine oder mehrere Zeilen</a:t>
            </a:r>
            <a:r>
              <a:rPr lang="en-US" noProof="0" dirty="0"/>
              <a:t>
</a:t>
            </a:r>
            <a:endParaRPr lang="de-CH" noProof="0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86CDA308-BFF4-4FDC-AADD-983E46A9C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1987399E-10D0-4C92-A29F-351DFB1BC45B}" type="datetime4">
              <a:rPr lang="de-CH" smtClean="0"/>
              <a:t>18. Januar 2025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CF8B39FE-F082-41ED-AC68-B14657D0B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noFill/>
              </a:defRPr>
            </a:lvl1pPr>
          </a:lstStyle>
          <a:p>
            <a:r>
              <a:rPr lang="de-DE"/>
              <a:t>Page </a:t>
            </a:r>
          </a:p>
        </p:txBody>
      </p:sp>
      <p:pic>
        <p:nvPicPr>
          <p:cNvPr id="24" name="Bild" descr="Bild">
            <a:extLst>
              <a:ext uri="{FF2B5EF4-FFF2-40B4-BE49-F238E27FC236}">
                <a16:creationId xmlns:a16="http://schemas.microsoft.com/office/drawing/2014/main" id="{DB676377-ABEC-4BEB-A623-F63C2CDA3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B18995A-21ED-4742-86FC-8BB97CB293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 dirty="0"/>
              <a:t>Titel über eine</a:t>
            </a:r>
            <a:br>
              <a:rPr lang="de-CH" noProof="0" dirty="0"/>
            </a:br>
            <a:r>
              <a:rPr lang="de-CH" noProof="0" dirty="0"/>
              <a:t>oder mehrere Zeilen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16476A9-F65D-418A-85DE-09A105C8CF26}"/>
              </a:ext>
            </a:extLst>
          </p:cNvPr>
          <p:cNvSpPr txBox="1">
            <a:spLocks/>
          </p:cNvSpPr>
          <p:nvPr userDrawn="1"/>
        </p:nvSpPr>
        <p:spPr>
          <a:xfrm>
            <a:off x="1003300" y="11374943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+mn-lt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E26445DC-F325-455F-BD6C-DAEFC7863B94}"/>
              </a:ext>
            </a:extLst>
          </p:cNvPr>
          <p:cNvSpPr txBox="1">
            <a:spLocks/>
          </p:cNvSpPr>
          <p:nvPr userDrawn="1"/>
        </p:nvSpPr>
        <p:spPr>
          <a:xfrm>
            <a:off x="1003299" y="11374943"/>
            <a:ext cx="3357685" cy="3922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5C3F4A-304C-41A2-9099-E95CFD4F49DD}" type="datetime4">
              <a:rPr lang="de-CH" sz="2000" smtClean="0">
                <a:latin typeface="+mn-lt"/>
              </a:rPr>
              <a:pPr/>
              <a:t>18. Januar 2025</a:t>
            </a:fld>
            <a:endParaRPr lang="en-US" sz="2000" dirty="0">
              <a:latin typeface="+mn-lt"/>
            </a:endParaRP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78FA5434-E43F-42C3-9224-FEEF252B8E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202860" y="1486528"/>
            <a:ext cx="10181139" cy="12229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9" name="DN|PlaceholderInline">
            <a:extLst>
              <a:ext uri="{FF2B5EF4-FFF2-40B4-BE49-F238E27FC236}">
                <a16:creationId xmlns:a16="http://schemas.microsoft.com/office/drawing/2014/main" id="{FA19A96D-9E21-455F-9FA5-A0DED77BDE53}"/>
              </a:ext>
            </a:extLst>
          </p:cNvPr>
          <p:cNvSpPr>
            <a:spLocks noGrp="1"/>
          </p:cNvSpPr>
          <p:nvPr userDrawn="1"/>
        </p:nvSpPr>
        <p:spPr>
          <a:xfrm>
            <a:off x="1029477" y="10422654"/>
            <a:ext cx="8691696" cy="93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CH" sz="2000" b="1" noProof="0" dirty="0"/>
              <a:t>Informatik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B8BCB95-01D3-1AE4-D8F8-3F271B91A1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79" y="865721"/>
            <a:ext cx="4040545" cy="6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8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10E1B4C-3036-49EB-A887-FC02E8B5F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9FDA9E2F-1D33-4DF8-9391-B75294EDE9F1}" type="datetime4">
              <a:rPr lang="de-CH" smtClean="0"/>
              <a:t>18. Januar 2025</a:t>
            </a:fld>
            <a:endParaRPr lang="en-US"/>
          </a:p>
        </p:txBody>
      </p:sp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91A1E4F9-D2EB-417B-ABA1-D8FBB972DE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02E79F-F928-4FF1-826D-3040EE940C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10176561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 dirty="0"/>
              <a:t>Titel über eine</a:t>
            </a:r>
            <a:br>
              <a:rPr lang="de-CH" noProof="0" dirty="0"/>
            </a:br>
            <a:r>
              <a:rPr lang="de-CH" noProof="0" dirty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2366D33-6B6D-4D08-B2D6-4DB31ED8B4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 dirty="0"/>
              <a:t>Untertitel über eine oder mehrere Zeilen</a:t>
            </a:r>
            <a:r>
              <a:rPr lang="en-US" noProof="0" dirty="0"/>
              <a:t>
</a:t>
            </a:r>
            <a:endParaRPr lang="de-CH" noProof="0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47DC71A-5D33-4544-9765-DA3F5F1850D4}"/>
              </a:ext>
            </a:extLst>
          </p:cNvPr>
          <p:cNvSpPr txBox="1">
            <a:spLocks/>
          </p:cNvSpPr>
          <p:nvPr userDrawn="1"/>
        </p:nvSpPr>
        <p:spPr>
          <a:xfrm>
            <a:off x="1003299" y="11374943"/>
            <a:ext cx="3357685" cy="3922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5C3F4A-304C-41A2-9099-E95CFD4F49DD}" type="datetime4">
              <a:rPr lang="de-CH" sz="2000" smtClean="0">
                <a:latin typeface="+mn-lt"/>
              </a:rPr>
              <a:pPr/>
              <a:t>18. Januar 2025</a:t>
            </a:fld>
            <a:endParaRPr lang="en-US" sz="2000" dirty="0">
              <a:latin typeface="+mn-lt"/>
            </a:endParaRPr>
          </a:p>
        </p:txBody>
      </p:sp>
      <p:sp>
        <p:nvSpPr>
          <p:cNvPr id="15" name="Picture Placeholder 16">
            <a:extLst>
              <a:ext uri="{FF2B5EF4-FFF2-40B4-BE49-F238E27FC236}">
                <a16:creationId xmlns:a16="http://schemas.microsoft.com/office/drawing/2014/main" id="{EB2AC198-6F0E-4D21-8CD5-D149E7D091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94694" y="0"/>
            <a:ext cx="12189306" cy="120343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2" name="DN|PlaceholderInline">
            <a:extLst>
              <a:ext uri="{FF2B5EF4-FFF2-40B4-BE49-F238E27FC236}">
                <a16:creationId xmlns:a16="http://schemas.microsoft.com/office/drawing/2014/main" id="{29F49D31-BDF2-4135-8FA9-C43D0C67D3EB}"/>
              </a:ext>
            </a:extLst>
          </p:cNvPr>
          <p:cNvSpPr>
            <a:spLocks noGrp="1"/>
          </p:cNvSpPr>
          <p:nvPr userDrawn="1"/>
        </p:nvSpPr>
        <p:spPr>
          <a:xfrm>
            <a:off x="1029477" y="10422654"/>
            <a:ext cx="8691696" cy="93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CH" sz="2000" b="1" noProof="0" dirty="0"/>
              <a:t>Informatik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2918380-71C0-ABF5-B6F2-4275216F68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79" y="865721"/>
            <a:ext cx="4040545" cy="6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5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A649F68-C7BE-4259-BF2D-4A9F666E2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noFill/>
              </a:defRPr>
            </a:lvl1pPr>
          </a:lstStyle>
          <a:p>
            <a:fld id="{5C16DE04-DA30-470E-BE89-8AD58B5A33E9}" type="datetime4">
              <a:rPr lang="de-CH" smtClean="0"/>
              <a:t>18. Januar 2025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E95AFAE-55E5-478D-A95E-879A15677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noFill/>
              </a:defRPr>
            </a:lvl1pPr>
          </a:lstStyle>
          <a:p>
            <a:r>
              <a:rPr lang="en-US"/>
              <a:t>Page </a:t>
            </a:r>
          </a:p>
        </p:txBody>
      </p:sp>
      <p:pic>
        <p:nvPicPr>
          <p:cNvPr id="16" name="Bild" descr="Bild">
            <a:extLst>
              <a:ext uri="{FF2B5EF4-FFF2-40B4-BE49-F238E27FC236}">
                <a16:creationId xmlns:a16="http://schemas.microsoft.com/office/drawing/2014/main" id="{51250317-DAE9-4E04-800E-141E77359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87890"/>
            <a:ext cx="1838907" cy="17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06C1D0D-F2DD-42E2-A95A-04D30C0423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4755" y="3099816"/>
            <a:ext cx="8691695" cy="1883664"/>
          </a:xfrm>
        </p:spPr>
        <p:txBody>
          <a:bodyPr anchor="b"/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de-CH" noProof="0" dirty="0"/>
              <a:t>Titel über eine</a:t>
            </a:r>
            <a:br>
              <a:rPr lang="de-CH" noProof="0" dirty="0"/>
            </a:br>
            <a:r>
              <a:rPr lang="de-CH" noProof="0" dirty="0"/>
              <a:t>oder mehrere Zeilen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6E88974-0312-4EF7-957A-C28F7C1FFF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03300" y="5952744"/>
            <a:ext cx="5120640" cy="1886614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de-CH" noProof="0" dirty="0"/>
              <a:t>Untertitel über eine oder mehrere Zeilen</a:t>
            </a:r>
            <a:r>
              <a:rPr lang="en-US" noProof="0" dirty="0"/>
              <a:t>
</a:t>
            </a:r>
            <a:endParaRPr lang="de-CH" noProof="0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E8D714D-1BA7-441B-869E-2C29098849ED}"/>
              </a:ext>
            </a:extLst>
          </p:cNvPr>
          <p:cNvSpPr txBox="1">
            <a:spLocks/>
          </p:cNvSpPr>
          <p:nvPr userDrawn="1"/>
        </p:nvSpPr>
        <p:spPr>
          <a:xfrm>
            <a:off x="1003299" y="11374943"/>
            <a:ext cx="3357685" cy="3922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95C3F4A-304C-41A2-9099-E95CFD4F49DD}" type="datetime4">
              <a:rPr lang="de-CH" sz="2000" smtClean="0">
                <a:latin typeface="+mn-lt"/>
              </a:rPr>
              <a:pPr/>
              <a:t>18. Januar 2025</a:t>
            </a:fld>
            <a:endParaRPr lang="en-US" sz="2000" dirty="0">
              <a:latin typeface="+mn-lt"/>
            </a:endParaRP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3A7FEB47-F6C0-4E14-B64C-B90C773457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17442" y="3408216"/>
            <a:ext cx="14266558" cy="10307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7" name="DN|PlaceholderInline">
            <a:extLst>
              <a:ext uri="{FF2B5EF4-FFF2-40B4-BE49-F238E27FC236}">
                <a16:creationId xmlns:a16="http://schemas.microsoft.com/office/drawing/2014/main" id="{D80E905A-11B5-4665-9884-959C482109F8}"/>
              </a:ext>
            </a:extLst>
          </p:cNvPr>
          <p:cNvSpPr>
            <a:spLocks noGrp="1"/>
          </p:cNvSpPr>
          <p:nvPr userDrawn="1"/>
        </p:nvSpPr>
        <p:spPr>
          <a:xfrm>
            <a:off x="1029477" y="10422654"/>
            <a:ext cx="8691696" cy="9307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CH" sz="2000" b="1" noProof="0" dirty="0"/>
              <a:t>Informatik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46521646-A8F6-ADE8-0859-0A08F9472C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479" y="865721"/>
            <a:ext cx="4040545" cy="62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6C10928-4E14-4EA1-A12C-5AD2CB6CCA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E27A0BE4-70D7-4FBB-974C-0D1FAB8253A2}" type="datetime4">
              <a:rPr lang="de-CH" smtClean="0"/>
              <a:t>18. Januar 2025</a:t>
            </a:fld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9E2C1980-F360-409F-8C22-405AEED4399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03300" y="3651250"/>
            <a:ext cx="10195560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776978B-3B7A-48A0-9AB8-F10BB7D840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88655" y="3651251"/>
            <a:ext cx="10195560" cy="87026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4651F6-9DB8-4F1A-AD6F-6223CE48D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300" y="1361139"/>
            <a:ext cx="22380916" cy="593101"/>
          </a:xfrm>
        </p:spPr>
        <p:txBody>
          <a:bodyPr anchor="b"/>
          <a:lstStyle>
            <a:lvl1pPr>
              <a:defRPr/>
            </a:lvl1pPr>
          </a:lstStyle>
          <a:p>
            <a:r>
              <a:rPr lang="de-CH" noProof="0" dirty="0"/>
              <a:t>Titel einfügen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7378758-9D6B-4B22-BFC6-64E31A40F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640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3300" y="1361139"/>
            <a:ext cx="22380916" cy="59310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CH" noProof="0" dirty="0"/>
              <a:t>Titel einfügen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37692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A14E3C08-86A5-4798-954D-546FD9443522}" type="datetime4">
              <a:rPr lang="de-CH" smtClean="0"/>
              <a:t>18. Januar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330819" y="12685145"/>
            <a:ext cx="3053396" cy="18548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lang="en-US" sz="1600">
                <a:solidFill>
                  <a:schemeClr val="tx1"/>
                </a:solidFill>
              </a:defRPr>
            </a:lvl1pPr>
          </a:lstStyle>
          <a:p>
            <a:r>
              <a:rPr lang="de-CH"/>
              <a:t>Page </a:t>
            </a:r>
            <a:endParaRPr lang="de-CH" dirty="0"/>
          </a:p>
        </p:txBody>
      </p:sp>
      <p:pic>
        <p:nvPicPr>
          <p:cNvPr id="22" name="HSLU_Wortmarke_Schwarz_rgb.pdf" descr="HSLU_Wortmarke_Schwarz_rgb.pdf">
            <a:extLst>
              <a:ext uri="{FF2B5EF4-FFF2-40B4-BE49-F238E27FC236}">
                <a16:creationId xmlns:a16="http://schemas.microsoft.com/office/drawing/2014/main" id="{90BD4B69-5471-4A66-BCA9-21E3F205EB22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12692259"/>
            <a:ext cx="533401" cy="16649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B555015-DBB3-4012-A862-2BCB9054B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3300" y="3651250"/>
            <a:ext cx="22380916" cy="8702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err="1"/>
              <a:t>Mastertext</a:t>
            </a:r>
            <a:endParaRPr lang="en-US" dirty="0"/>
          </a:p>
          <a:p>
            <a:pPr lvl="0"/>
            <a:r>
              <a:rPr lang="en-US" dirty="0"/>
              <a:t>Copytext</a:t>
            </a:r>
          </a:p>
          <a:p>
            <a:pPr lvl="0"/>
            <a:r>
              <a:rPr lang="en-US" dirty="0" err="1"/>
              <a:t>Textebene</a:t>
            </a:r>
            <a:r>
              <a:rPr lang="en-US" dirty="0"/>
              <a:t> (Level 1)</a:t>
            </a:r>
          </a:p>
          <a:p>
            <a:pPr lvl="1"/>
            <a:r>
              <a:rPr lang="de-CH" noProof="0" dirty="0"/>
              <a:t>Erste Aufzählungsebene (Level 2)</a:t>
            </a:r>
            <a:endParaRPr lang="en-US" dirty="0"/>
          </a:p>
          <a:p>
            <a:pPr lvl="2"/>
            <a:r>
              <a:rPr lang="de-CH" noProof="0" dirty="0"/>
              <a:t>Zweite Aufzählungsebene (Level 3)</a:t>
            </a:r>
            <a:endParaRPr lang="en-US" dirty="0"/>
          </a:p>
          <a:p>
            <a:pPr lvl="3"/>
            <a:r>
              <a:rPr lang="de-CH" noProof="0" dirty="0"/>
              <a:t>Textüberschrift (Level 4)</a:t>
            </a:r>
            <a:endParaRPr lang="en-US" dirty="0"/>
          </a:p>
          <a:p>
            <a:pPr lvl="4"/>
            <a:r>
              <a:rPr lang="de-CH" noProof="0" dirty="0"/>
              <a:t>Kleinere Textebene, 24pt (Level 5)</a:t>
            </a:r>
            <a:endParaRPr lang="en-US" dirty="0"/>
          </a:p>
          <a:p>
            <a:pPr lvl="5"/>
            <a:r>
              <a:rPr lang="de-CH" noProof="0" dirty="0"/>
              <a:t>Kleinere Aufzählungsebene (Level 6)</a:t>
            </a:r>
            <a:endParaRPr lang="en-US" dirty="0"/>
          </a:p>
          <a:p>
            <a:pPr lvl="6"/>
            <a:r>
              <a:rPr lang="de-CH" noProof="0" dirty="0"/>
              <a:t>Kleinere Aufzählungsebene (Level 7)</a:t>
            </a:r>
            <a:endParaRPr lang="en-US" dirty="0"/>
          </a:p>
          <a:p>
            <a:pPr lvl="7"/>
            <a:r>
              <a:rPr lang="de-CH" noProof="0" dirty="0"/>
              <a:t>Textüberschrift (Level 8)</a:t>
            </a:r>
            <a:endParaRPr lang="en-US" dirty="0"/>
          </a:p>
          <a:p>
            <a:pPr lvl="8"/>
            <a:r>
              <a:rPr lang="de-CH" noProof="0" dirty="0"/>
              <a:t>Anmerkungen und Kleingedrucktes (Level 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07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81" r:id="rId5"/>
    <p:sldLayoutId id="2147483683" r:id="rId6"/>
    <p:sldLayoutId id="2147483684" r:id="rId7"/>
    <p:sldLayoutId id="2147483685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78" r:id="rId17"/>
  </p:sldLayoutIdLst>
  <p:hf hdr="0" ftr="0"/>
  <p:txStyles>
    <p:titleStyle>
      <a:lvl1pPr algn="l" defTabSz="1828800" rtl="0" eaLnBrk="1" latinLnBrk="0" hangingPunct="1">
        <a:lnSpc>
          <a:spcPct val="11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800" rtl="0" eaLnBrk="1" latinLnBrk="0" hangingPunct="1">
        <a:lnSpc>
          <a:spcPct val="120000"/>
        </a:lnSpc>
        <a:spcBef>
          <a:spcPts val="2000"/>
        </a:spcBef>
        <a:buFont typeface="Arial" panose="020B0604020202020204" pitchFamily="34" charset="0"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521208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416" indent="-521208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" indent="-274320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" indent="-274320" algn="l" defTabSz="1828800" rtl="0" eaLnBrk="1" latinLnBrk="0" hangingPunct="1">
        <a:lnSpc>
          <a:spcPct val="120000"/>
        </a:lnSpc>
        <a:spcBef>
          <a:spcPts val="0"/>
        </a:spcBef>
        <a:buFont typeface="Symbol" panose="05050102010706020507" pitchFamily="18" charset="2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1828800" rtl="0" eaLnBrk="1" latinLnBrk="0" hangingPunct="1">
        <a:lnSpc>
          <a:spcPct val="120000"/>
        </a:lnSpc>
        <a:spcBef>
          <a:spcPts val="0"/>
        </a:spcBef>
        <a:buFont typeface="Wingdings 3" panose="05040102010807070707" pitchFamily="18" charset="2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GwBez0D20A" TargetMode="External"/><Relationship Id="rId2" Type="http://schemas.openxmlformats.org/officeDocument/2006/relationships/hyperlink" Target="http://incompleteideas.net/book/RLbook202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ymlibrary.dev/content/environment_creation/" TargetMode="External"/><Relationship Id="rId5" Type="http://schemas.openxmlformats.org/officeDocument/2006/relationships/hyperlink" Target="https://blog.paperspace.com/getting-started-with-openai-gym/" TargetMode="External"/><Relationship Id="rId4" Type="http://schemas.openxmlformats.org/officeDocument/2006/relationships/hyperlink" Target="https://spinningup.openai.com/en/latest/spinningup/rl_intr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36974/when-are-monte-carlo-methods-preferred-over-temporal-difference-ones" TargetMode="External"/><Relationship Id="rId2" Type="http://schemas.openxmlformats.org/officeDocument/2006/relationships/hyperlink" Target="https://stats.stackexchange.com/questions/355820/why-do-temporal-difference-td-methods-have-lower-variance-than-monte-carlo-m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Psrhxy88zww" TargetMode="External"/><Relationship Id="rId4" Type="http://schemas.openxmlformats.org/officeDocument/2006/relationships/hyperlink" Target="http://incompleteideas.net/book/RLbook2020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papers.nips.cc/paper/3964-double-q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602" TargetMode="External"/><Relationship Id="rId2" Type="http://schemas.openxmlformats.org/officeDocument/2006/relationships/hyperlink" Target="https://youtu.be/Psrhxy88zw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511.06581" TargetMode="External"/><Relationship Id="rId5" Type="http://schemas.openxmlformats.org/officeDocument/2006/relationships/hyperlink" Target="https://arxiv.org/abs/1511.05952" TargetMode="External"/><Relationship Id="rId4" Type="http://schemas.openxmlformats.org/officeDocument/2006/relationships/hyperlink" Target="https://papers.nips.cc/paper/2010/hash/091d584fced301b442654dd8c23b3fc9-Abstract.html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AF100E-A843-40FD-B03F-B4D066DF49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Reinforcement Learning</a:t>
            </a:r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4D38C6DD-CC88-47EB-A733-6C4486B5A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Aygul Zagidullina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61F87-E06B-06BE-671B-2F42B904BB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098113-55DA-42D1-B101-1B4589D10921}" type="datetime4">
              <a:rPr lang="de-CH" smtClean="0"/>
              <a:t>18. Januar 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51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78A15-1334-B8A1-E956-CAC51A0F07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B64F814-D368-4F4B-8BC3-D9AF3DA6007B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7A5B22-5168-08CB-6F2E-CE20B9950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11266" name="Picture 2" descr="Tasks recap">
            <a:extLst>
              <a:ext uri="{FF2B5EF4-FFF2-40B4-BE49-F238E27FC236}">
                <a16:creationId xmlns:a16="http://schemas.microsoft.com/office/drawing/2014/main" id="{741659AD-8DE4-7166-8FCF-18303A160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664" y="2626627"/>
            <a:ext cx="12996672" cy="731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27215-24E6-8E8D-67B2-47C3819D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4128" y="10313119"/>
            <a:ext cx="10930087" cy="1930701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7FFB1-319C-0973-1B7F-6DF903054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85" y="10313120"/>
            <a:ext cx="11004995" cy="1930701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23375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E2617-327F-BCDD-A362-3FD2430737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7459DE-E9E7-4BE5-B311-3F6C3E6CB9C4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EDB3A3-96AB-7B3A-6DB4-6DA8E691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D4082-7DE2-0F66-F3C0-37364820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552970"/>
            <a:ext cx="16052375" cy="651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8B4544-77B0-1C2E-499A-77D76067F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6658" y="8196375"/>
            <a:ext cx="5361697" cy="49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8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F61D3-AF34-3D43-5025-9170690475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291B6D6-1109-4C73-8390-0B8F16B1B63B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C4585D-2B17-1D70-25D6-CC15909A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6EB757-EA8C-4AD0-1833-323DCA312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192" y="6858000"/>
            <a:ext cx="14325810" cy="6141618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2290" name="Picture 2" descr="Exploration Exploitation Tradeoff">
            <a:extLst>
              <a:ext uri="{FF2B5EF4-FFF2-40B4-BE49-F238E27FC236}">
                <a16:creationId xmlns:a16="http://schemas.microsoft.com/office/drawing/2014/main" id="{AE783DB9-C2AD-B820-EC37-66961370D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7296" y="1361139"/>
            <a:ext cx="9331845" cy="52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04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EB407-D9AD-3212-D2D0-1629A5739D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EEB2F5-9FDC-47DB-9BB6-3812A584F290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18F7D9-AA9E-1A03-4258-1ABC4C53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CAB61-8919-8AED-86F4-74EC58A13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108" y="1245974"/>
            <a:ext cx="7544061" cy="823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92196-21BF-5807-E5A4-DB7FEB12F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26" y="2700535"/>
            <a:ext cx="11767148" cy="7058031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5559AA-E9C6-A86C-2EC5-BA2DF23D7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85" y="9873729"/>
            <a:ext cx="12622104" cy="356874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79826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211CB2-F3BE-77E5-A277-123F5D61FF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3C9AC5-1395-46EA-9AFB-CDB7785109D2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57262A-D34D-03CB-4C73-404E01B6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87BA2-3039-B6D4-8200-B30B503B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108" y="1245974"/>
            <a:ext cx="7544061" cy="823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031A4-1982-55B1-C02A-B59AAD71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69" y="2950429"/>
            <a:ext cx="12495662" cy="973471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59840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2ABC95-3198-5EA5-B829-BFF5B3DC62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9B9705-4CAC-40C4-82FD-10E241580818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D3C1A-4EC7-0F67-AD91-DB9E0C8A3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598E8-D9D7-CDF8-BD1F-6643D03EA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108" y="1245974"/>
            <a:ext cx="7544061" cy="823429"/>
          </a:xfrm>
          <a:prstGeom prst="rect">
            <a:avLst/>
          </a:prstGeom>
        </p:spPr>
      </p:pic>
      <p:pic>
        <p:nvPicPr>
          <p:cNvPr id="13314" name="Picture 2" descr="Pbm recap">
            <a:extLst>
              <a:ext uri="{FF2B5EF4-FFF2-40B4-BE49-F238E27FC236}">
                <a16:creationId xmlns:a16="http://schemas.microsoft.com/office/drawing/2014/main" id="{9D1AB675-EE96-CECA-6D87-A13B91BC3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80" y="4775770"/>
            <a:ext cx="10069888" cy="566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bm recap">
            <a:extLst>
              <a:ext uri="{FF2B5EF4-FFF2-40B4-BE49-F238E27FC236}">
                <a16:creationId xmlns:a16="http://schemas.microsoft.com/office/drawing/2014/main" id="{54E0D6DE-2F27-28B4-EF08-5C3FF1E6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424" y="4775770"/>
            <a:ext cx="10069888" cy="566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88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A21DD-E931-096A-5AFA-9E606CA5A7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059044D-19AF-4C6A-BC1F-4E11BE581956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F71013-FDE9-27EF-54AC-106785BB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51280-EA5C-D038-794F-880104C4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108" y="1245974"/>
            <a:ext cx="7544061" cy="823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69A45-23DA-8FE0-F0EB-62415A572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704" y="3039868"/>
            <a:ext cx="15426880" cy="909374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94057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6BBF0-9A2C-9BF5-42FA-F774751E14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A0310F-EFF8-46A1-B849-940646D44EFA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164526-EE25-F781-6D7D-6961B18A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ACBD0-EA66-E337-4555-3A83D977D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3108" y="1245974"/>
            <a:ext cx="7544061" cy="823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DC2FC5-98C6-2E1A-5DF4-2A3ED5B4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268" y="3362486"/>
            <a:ext cx="12143844" cy="7756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31928-0E88-85E5-CED9-52267A925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885" y="11777364"/>
            <a:ext cx="14740342" cy="102541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165517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81DD9-BBFE-DDDC-B6A3-9052DA2D79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9511BDE-8974-47D9-9A85-8B8FC8C545B9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D40114-B56C-31EC-5F85-856F4234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Recap</a:t>
            </a:r>
            <a:endParaRPr lang="en-CH" dirty="0"/>
          </a:p>
        </p:txBody>
      </p:sp>
      <p:pic>
        <p:nvPicPr>
          <p:cNvPr id="14338" name="Picture 2" descr="Two RL approaches">
            <a:extLst>
              <a:ext uri="{FF2B5EF4-FFF2-40B4-BE49-F238E27FC236}">
                <a16:creationId xmlns:a16="http://schemas.microsoft.com/office/drawing/2014/main" id="{1034CBC9-D590-E4EE-F671-DDDA24FD6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665" y="2883626"/>
            <a:ext cx="16312255" cy="916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843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E0DD2-FD66-D036-BA01-0E46F1E8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4FEA2-A927-33E9-7BAF-D70415B3A14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FBF8A9-CD4E-44E1-865A-CAC94A9C898F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357F4B-8972-BD94-9700-85C9325AD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Recap</a:t>
            </a:r>
            <a:endParaRPr lang="en-CH" dirty="0"/>
          </a:p>
        </p:txBody>
      </p:sp>
      <p:pic>
        <p:nvPicPr>
          <p:cNvPr id="17410" name="Picture 2" descr="Two RL approaches">
            <a:extLst>
              <a:ext uri="{FF2B5EF4-FFF2-40B4-BE49-F238E27FC236}">
                <a16:creationId xmlns:a16="http://schemas.microsoft.com/office/drawing/2014/main" id="{FDAF1F1E-BF76-7EC4-5177-9E86D9977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156542"/>
            <a:ext cx="9611287" cy="540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Two RL approaches">
            <a:extLst>
              <a:ext uri="{FF2B5EF4-FFF2-40B4-BE49-F238E27FC236}">
                <a16:creationId xmlns:a16="http://schemas.microsoft.com/office/drawing/2014/main" id="{A208DE4E-737B-6C50-0290-BBEA1B0EF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818" y="4156542"/>
            <a:ext cx="9611287" cy="540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08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00775-EF30-784F-E8FA-41948496F8F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0C5809-4EB6-47D8-A780-9E79A27097A9}" type="datetime4">
              <a:rPr lang="de-CH" smtClean="0"/>
              <a:t>18. Januar 2025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FBDDA5-95E0-0FAB-2AE0-C4060D616E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000" dirty="0"/>
              <a:t>Introduction to Reinforcement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000" dirty="0"/>
              <a:t>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000" dirty="0"/>
              <a:t>Introduction to Q-Learning (RL)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000" dirty="0"/>
              <a:t>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4000" dirty="0"/>
              <a:t>Deep Q-Learning (RL)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9CDBB4-E700-B799-7E3D-9BD9656EC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60729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9D9C1-BEF0-9D37-766C-E79EB8096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CEA0A5-64C3-549B-B2E4-2C4EB7503F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412009-715E-4686-B091-AAD41244FA07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E5ACEB-0FF5-7E26-6AAF-315242E9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Recap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C8541-88B5-0E96-3BBB-BCB8A2BA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035" y="2779776"/>
            <a:ext cx="13366261" cy="10351797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513247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BC40CC-C56F-E09F-B224-8DEBAAA004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0450CC-93BF-499D-841E-9749322A052D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DB1A-5AC1-58E0-7782-FB8E0BFEBA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3021496"/>
            <a:ext cx="22380918" cy="9332429"/>
          </a:xfrm>
        </p:spPr>
        <p:txBody>
          <a:bodyPr/>
          <a:lstStyle/>
          <a:p>
            <a:pPr algn="l"/>
            <a:r>
              <a:rPr lang="en-GB" sz="3200" b="1" i="0" dirty="0">
                <a:solidFill>
                  <a:srgbClr val="660066"/>
                </a:solidFill>
                <a:effectLst/>
              </a:rPr>
              <a:t>Deep Reinforcement Learning</a:t>
            </a:r>
          </a:p>
          <a:p>
            <a:pPr algn="l"/>
            <a:endParaRPr lang="en-GB" sz="3200" b="1" i="0" dirty="0">
              <a:solidFill>
                <a:srgbClr val="660066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i="0" u="sng" dirty="0">
                <a:solidFill>
                  <a:srgbClr val="660066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Reinforcement Learning: An Introduction, Richard Sutton and Andrew G. Barto Chapter 1, 2 and 3</a:t>
            </a:r>
            <a:endParaRPr lang="en-GB" sz="3200" i="0" dirty="0">
              <a:solidFill>
                <a:srgbClr val="660066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i="0" u="sng" dirty="0">
                <a:solidFill>
                  <a:srgbClr val="660066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Foundations of Deep RL Series, L1 MDPs, Exact Solution Methods, Max-</a:t>
            </a:r>
            <a:r>
              <a:rPr lang="en-GB" sz="3200" i="0" u="sng" dirty="0" err="1">
                <a:solidFill>
                  <a:srgbClr val="660066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</a:t>
            </a:r>
            <a:r>
              <a:rPr lang="en-GB" sz="3200" i="0" u="sng" dirty="0">
                <a:solidFill>
                  <a:srgbClr val="660066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RL by Pieter </a:t>
            </a:r>
            <a:r>
              <a:rPr lang="en-GB" sz="3200" i="0" u="sng" dirty="0" err="1">
                <a:solidFill>
                  <a:srgbClr val="660066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Abbeel</a:t>
            </a:r>
            <a:endParaRPr lang="en-GB" sz="3200" i="0" dirty="0">
              <a:solidFill>
                <a:srgbClr val="660066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i="0" u="sng" dirty="0">
                <a:solidFill>
                  <a:srgbClr val="660066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Spinning Up RL by OpenAI Part 1: Key concepts of RL</a:t>
            </a:r>
            <a:endParaRPr lang="en-GB" sz="3200" i="0" dirty="0">
              <a:solidFill>
                <a:srgbClr val="660066"/>
              </a:solidFill>
              <a:effectLst/>
            </a:endParaRPr>
          </a:p>
          <a:p>
            <a:pPr algn="l"/>
            <a:endParaRPr lang="en-GB" sz="3200" i="0" dirty="0">
              <a:solidFill>
                <a:srgbClr val="660066"/>
              </a:solidFill>
              <a:effectLst/>
            </a:endParaRPr>
          </a:p>
          <a:p>
            <a:pPr algn="l"/>
            <a:r>
              <a:rPr lang="en-GB" sz="3200" b="1" i="0" dirty="0">
                <a:solidFill>
                  <a:srgbClr val="660066"/>
                </a:solidFill>
                <a:effectLst/>
              </a:rPr>
              <a:t>Gym</a:t>
            </a:r>
          </a:p>
          <a:p>
            <a:pPr algn="l"/>
            <a:endParaRPr lang="en-GB" sz="3200" b="1" i="0" dirty="0">
              <a:solidFill>
                <a:srgbClr val="660066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i="0" u="sng" dirty="0">
                <a:solidFill>
                  <a:srgbClr val="660066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Getting Started With OpenAI Gym: The Basic Building Blocks</a:t>
            </a:r>
            <a:endParaRPr lang="en-GB" sz="3200" i="0" dirty="0">
              <a:solidFill>
                <a:srgbClr val="660066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i="0" u="sng" dirty="0">
                <a:solidFill>
                  <a:srgbClr val="660066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 your own Gym custom environment</a:t>
            </a:r>
            <a:endParaRPr lang="en-GB" sz="3200" i="0" dirty="0">
              <a:solidFill>
                <a:srgbClr val="660066"/>
              </a:solidFill>
              <a:effectLst/>
            </a:endParaRPr>
          </a:p>
          <a:p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6CC14B-C92B-D144-AEA2-30BA3B998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and other Sources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58882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DC478-A556-EDFA-23BD-9709D09B63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D463992-58F3-479B-83C2-5A6AC404F4F9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27E666-9DEE-6B2A-BE9F-FEC9913F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18434" name="Picture 2" descr="State value function">
            <a:extLst>
              <a:ext uri="{FF2B5EF4-FFF2-40B4-BE49-F238E27FC236}">
                <a16:creationId xmlns:a16="http://schemas.microsoft.com/office/drawing/2014/main" id="{78964321-8383-BA63-0D5D-66165025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3911346"/>
            <a:ext cx="10476992" cy="589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State value function">
            <a:extLst>
              <a:ext uri="{FF2B5EF4-FFF2-40B4-BE49-F238E27FC236}">
                <a16:creationId xmlns:a16="http://schemas.microsoft.com/office/drawing/2014/main" id="{556CE318-5473-5F29-B0AB-FFC7D1C1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316" y="3911346"/>
            <a:ext cx="10476992" cy="588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91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60390A-81AC-9E40-0E6D-82AD850E4FB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0C28DD-84FD-44FA-A73E-A477AFF2ADF0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FFA9B1-7B9E-60C8-6E0C-FADDEF0A4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20482" name="Picture 2" descr="Action State value function">
            <a:extLst>
              <a:ext uri="{FF2B5EF4-FFF2-40B4-BE49-F238E27FC236}">
                <a16:creationId xmlns:a16="http://schemas.microsoft.com/office/drawing/2014/main" id="{1E355E05-8EBA-738F-F0DA-AE8A74025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4059650"/>
            <a:ext cx="11030204" cy="620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Action State value function">
            <a:extLst>
              <a:ext uri="{FF2B5EF4-FFF2-40B4-BE49-F238E27FC236}">
                <a16:creationId xmlns:a16="http://schemas.microsoft.com/office/drawing/2014/main" id="{4A9C4D32-2895-6F99-FF2C-1C6B45768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498" y="4059650"/>
            <a:ext cx="11030204" cy="620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92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350D47-8090-8DE5-BD3E-5351EE21B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88DA1F-430B-4681-B115-E6B2FA89384F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19938A-D20F-9C70-EA47-E9B65F07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D9E8E-8E4A-3BA3-7C1A-EC80C4E2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877" y="2651761"/>
            <a:ext cx="13556245" cy="103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52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23D7E-41FF-CFFE-F82A-B58970962C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234CB7-9360-40EA-8C0C-972DE292354F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623089-ADA6-30B0-2246-5646E479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A4E7C-488E-9CC2-1A23-7E2BD907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781263"/>
            <a:ext cx="8874078" cy="1333537"/>
          </a:xfrm>
          <a:prstGeom prst="rect">
            <a:avLst/>
          </a:prstGeom>
        </p:spPr>
      </p:pic>
      <p:pic>
        <p:nvPicPr>
          <p:cNvPr id="21506" name="Picture 2" descr="Bellman equation">
            <a:extLst>
              <a:ext uri="{FF2B5EF4-FFF2-40B4-BE49-F238E27FC236}">
                <a16:creationId xmlns:a16="http://schemas.microsoft.com/office/drawing/2014/main" id="{6D85A89F-2084-F6E1-5CA4-EEC3CA83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5212080"/>
            <a:ext cx="9823168" cy="552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Bellman equation">
            <a:extLst>
              <a:ext uri="{FF2B5EF4-FFF2-40B4-BE49-F238E27FC236}">
                <a16:creationId xmlns:a16="http://schemas.microsoft.com/office/drawing/2014/main" id="{CFE1201C-AC98-E53B-DBD4-6398AB822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036" y="5212080"/>
            <a:ext cx="9850485" cy="554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471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AD2C8-0A20-236F-D2C7-187228714E7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27043B-8AD3-4616-869A-92041C2BD3EC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BB1866-EA61-F2F0-D571-9C22AEE6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182D13-BABA-F93E-7BEB-081FF049B86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03300" y="2609090"/>
            <a:ext cx="14484014" cy="2529837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2530" name="Picture 2" descr="Bellman equation">
            <a:extLst>
              <a:ext uri="{FF2B5EF4-FFF2-40B4-BE49-F238E27FC236}">
                <a16:creationId xmlns:a16="http://schemas.microsoft.com/office/drawing/2014/main" id="{46E4C37F-2C3F-1526-E719-4BAD5903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5507290"/>
            <a:ext cx="9659566" cy="543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B378B-AA95-9A5E-6B96-C06768A51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6767" y="5507290"/>
            <a:ext cx="12670345" cy="162503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FC6408-346A-12BE-6258-B72498D22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6766" y="7587718"/>
            <a:ext cx="12644073" cy="2050058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618026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9DDC2D-2562-95E5-3819-DCB1990F76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8205F0-588D-454C-8390-459B3711D6D0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DD7F13-CB1D-76CD-F494-EF5D2071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23554" name="Picture 2" descr="Bellman equation">
            <a:extLst>
              <a:ext uri="{FF2B5EF4-FFF2-40B4-BE49-F238E27FC236}">
                <a16:creationId xmlns:a16="http://schemas.microsoft.com/office/drawing/2014/main" id="{4110EFC2-C3DE-00A5-30E7-0AB16D79B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" y="3786092"/>
            <a:ext cx="10929279" cy="614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Bellman equation">
            <a:extLst>
              <a:ext uri="{FF2B5EF4-FFF2-40B4-BE49-F238E27FC236}">
                <a16:creationId xmlns:a16="http://schemas.microsoft.com/office/drawing/2014/main" id="{92D6CFC6-91D3-379F-0899-016081AC1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3782188"/>
            <a:ext cx="10929279" cy="614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03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61122-1D59-D3A8-B3B2-A0C8FEF5D54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02B59B-B01D-432C-9BD0-77CDB667800A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33A8BE-A98C-D9C9-144F-42D29741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7A5F2F-AD11-094A-3C6D-9E295FCE7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39" y="3042506"/>
            <a:ext cx="17042742" cy="793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44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BBB4E-A621-2709-2A19-C667E001C6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B7D0C4-159B-455D-83F8-D34D4FBEB318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F84F0F-F682-B59A-C59D-2F39B637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DA135-7312-60E6-5186-2E4C62E96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81" y="2724912"/>
            <a:ext cx="13433623" cy="1026977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941607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643B2-7466-9CE1-954F-C7637717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F04EC-CB19-AFB5-0FA4-8794E577F7B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4EE802-8A55-4252-AC39-98B34075946C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41B44C1-45E6-7D00-122E-0282089A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D9A9F-12E5-CD5F-0571-5BA113A1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219229"/>
            <a:ext cx="10725765" cy="6878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646B9-B41C-159F-1D28-4BD69C223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3870598"/>
            <a:ext cx="10979890" cy="62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6276C2-FD66-6AD5-DF73-BF597C9595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9D0340-4236-4187-9178-E0D997B02C05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B698-017C-71A1-2248-A6342E28D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0A463-B5CB-8EC0-CD37-278609BF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685705"/>
            <a:ext cx="13468074" cy="1088004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95027-EE07-607C-F9A8-DC4ADBB0A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0730" y="2685704"/>
            <a:ext cx="6644870" cy="6558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1ECE28-198B-D923-BB5B-32299E0BE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9423" y="9976113"/>
            <a:ext cx="8857938" cy="1289295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38777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CDB9B0-E6EB-6A34-D1AB-6B475E42CA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A6D137-8335-4955-86E0-64E1C9BEE865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6A765-A560-1916-F136-1E7E369E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24578" name="Picture 2" descr="Monte Carlo">
            <a:extLst>
              <a:ext uri="{FF2B5EF4-FFF2-40B4-BE49-F238E27FC236}">
                <a16:creationId xmlns:a16="http://schemas.microsoft.com/office/drawing/2014/main" id="{D0C640AB-932C-B375-F276-EE07CB26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3082787"/>
            <a:ext cx="14801088" cy="83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687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5A992-3DC6-16CB-485C-F4EC974381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FF1906D-1583-4D28-8B3B-A58C980D4D04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98D0E7-36AB-BB44-E36A-E20F785C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25602" name="Picture 2" descr="Monte Carlo">
            <a:extLst>
              <a:ext uri="{FF2B5EF4-FFF2-40B4-BE49-F238E27FC236}">
                <a16:creationId xmlns:a16="http://schemas.microsoft.com/office/drawing/2014/main" id="{EA123E63-3EC5-C6FA-4E06-52EF9C3B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3662804"/>
            <a:ext cx="10857884" cy="610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Monte Carlo">
            <a:extLst>
              <a:ext uri="{FF2B5EF4-FFF2-40B4-BE49-F238E27FC236}">
                <a16:creationId xmlns:a16="http://schemas.microsoft.com/office/drawing/2014/main" id="{9BCE1A1C-8296-5D90-9BC9-96275838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860" y="3662804"/>
            <a:ext cx="10857884" cy="610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62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97FE5-B29D-409E-527A-3BEA4459FA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B52809A-3950-45EC-9432-6B5E8DF78DC3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EB7C59-F8F0-93D1-BE50-C5552097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7E6B1C-EED8-FD3C-81CB-512A7744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486" y="3003321"/>
            <a:ext cx="16985138" cy="678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00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B2ACC0-0317-ABCE-39E1-8FF26D8871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5C1967-489F-494C-BEEE-BC255EAA7BCF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AD4134-6313-A48C-CF19-0604473F4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26626" name="Picture 2" descr="Temporal Difference">
            <a:extLst>
              <a:ext uri="{FF2B5EF4-FFF2-40B4-BE49-F238E27FC236}">
                <a16:creationId xmlns:a16="http://schemas.microsoft.com/office/drawing/2014/main" id="{1B7BB40B-36FB-E727-2128-6A1BAAC2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3819906"/>
            <a:ext cx="10802112" cy="607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Temporal Difference">
            <a:extLst>
              <a:ext uri="{FF2B5EF4-FFF2-40B4-BE49-F238E27FC236}">
                <a16:creationId xmlns:a16="http://schemas.microsoft.com/office/drawing/2014/main" id="{B4E2C8C3-4FDF-350D-123D-94A846E3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12" y="3819906"/>
            <a:ext cx="10802112" cy="607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34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24C6B7-8EA8-EE95-DFF6-4A3F37EB04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B2A6678-C354-423C-965B-2F26D8A2839C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384D1-822C-348B-E70C-ED95F04F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27650" name="Picture 2" descr="Temporal Difference">
            <a:extLst>
              <a:ext uri="{FF2B5EF4-FFF2-40B4-BE49-F238E27FC236}">
                <a16:creationId xmlns:a16="http://schemas.microsoft.com/office/drawing/2014/main" id="{D3E95726-9C24-DB92-0686-3B496459E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3505581"/>
            <a:ext cx="10359136" cy="5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Temporal Difference">
            <a:extLst>
              <a:ext uri="{FF2B5EF4-FFF2-40B4-BE49-F238E27FC236}">
                <a16:creationId xmlns:a16="http://schemas.microsoft.com/office/drawing/2014/main" id="{E54E72A2-6F48-B279-8F14-34A8CFEE1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740" y="9961535"/>
            <a:ext cx="13335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Temporal Difference">
            <a:extLst>
              <a:ext uri="{FF2B5EF4-FFF2-40B4-BE49-F238E27FC236}">
                <a16:creationId xmlns:a16="http://schemas.microsoft.com/office/drawing/2014/main" id="{DFE8B4E2-59DB-B119-9C35-B363F1CE3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448" y="3505581"/>
            <a:ext cx="10359136" cy="5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287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EB4356-C991-EFCC-8C41-BEC2E90CA7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A08BDC-AD3B-4B72-9EB5-04760185385C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0B7844-B49B-D505-119C-3B98E086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7BB74-62B4-871E-7155-8F76011A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119" y="3436466"/>
            <a:ext cx="17260558" cy="7719214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665083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6146C8-C1F5-4AF5-4AC1-5FE8402E2C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106068E-8216-4E02-A8BE-1A40DE2369A9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896B65-3C06-947C-4D97-99D78ECD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E18B8C-0403-1147-8421-5AFE480EA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286" y="3178434"/>
            <a:ext cx="18722038" cy="731728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156111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09AA72-30AE-7676-D96C-78D113E5A2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4B19325-54C0-4B82-8613-C3272ACBF3D8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2FFF52-CEE3-59B1-2C46-C33AF10B1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28674" name="Picture 2" descr="Q-function">
            <a:extLst>
              <a:ext uri="{FF2B5EF4-FFF2-40B4-BE49-F238E27FC236}">
                <a16:creationId xmlns:a16="http://schemas.microsoft.com/office/drawing/2014/main" id="{90176953-7D55-80B8-F0C6-7786C206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548509"/>
            <a:ext cx="100012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F5E44-8B91-EF6C-B58C-984FD6EC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33" y="7462785"/>
            <a:ext cx="16154867" cy="561974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276931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D1E6F-FD35-1CED-A96C-0756D94A99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F282A8-51A0-4516-8D24-ABD1921CCD37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7CF12-566F-2C3D-FF57-C51A6135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29698" name="Picture 2" descr="Maze example">
            <a:extLst>
              <a:ext uri="{FF2B5EF4-FFF2-40B4-BE49-F238E27FC236}">
                <a16:creationId xmlns:a16="http://schemas.microsoft.com/office/drawing/2014/main" id="{3BCBAE98-6894-7090-18BE-E0D20336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3490340"/>
            <a:ext cx="11975488" cy="50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Maze example">
            <a:extLst>
              <a:ext uri="{FF2B5EF4-FFF2-40B4-BE49-F238E27FC236}">
                <a16:creationId xmlns:a16="http://schemas.microsoft.com/office/drawing/2014/main" id="{9C4C3082-1FBC-6057-36E5-1BC1BE156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512" y="8435532"/>
            <a:ext cx="11975488" cy="509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6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D820A-ECDF-9ABC-D472-5FC3AA5121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00035F6-4EA8-48A2-A81E-6ECD8EBD49BF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F07B80-67BF-73D3-178F-7B9E0DE6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902484-CD07-8A1C-4E81-C6D52715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736" y="2738647"/>
            <a:ext cx="14481864" cy="1045286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16317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849978-295C-45A9-977B-FEC35865B6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62A4EEC-05C0-4AF8-85CD-D070B3BF9357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3F8581-C459-387F-8CE6-0964BA5D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C59B2-2501-04CB-2000-462B73FAE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337" y="2573024"/>
            <a:ext cx="14223935" cy="10112121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389009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50DA7-AB56-D9E9-726C-C76C2BFC4C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4E7726A-1D23-4B0C-AF53-D236C423DF80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7825B0-6EC3-0E4D-0B7F-156F0CE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746F8-6BFC-3C48-238C-1F41DE79C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283" y="2798064"/>
            <a:ext cx="14723774" cy="1010928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95838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A38DF-F163-BD44-CD71-A0652AF820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A59F0F-5A3A-4CC8-B60D-8BE9FE017BA0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88CEEA-07A7-6791-3370-E622FA78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4DE9F-C5C8-DEEB-7300-0DD66F198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516" y="2708396"/>
            <a:ext cx="14428812" cy="1046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4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D42D7A-2007-6758-2D45-B50DD9AE98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22FA419-82D6-4311-BCBF-28FF1C66852F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A66BB-1D33-94AB-C3EC-401C9583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30722" name="Picture 2" descr="Q-learning">
            <a:extLst>
              <a:ext uri="{FF2B5EF4-FFF2-40B4-BE49-F238E27FC236}">
                <a16:creationId xmlns:a16="http://schemas.microsoft.com/office/drawing/2014/main" id="{BFFA7F8D-AEAA-7511-97CE-DCC38A11E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294" y="2961243"/>
            <a:ext cx="16717455" cy="939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5390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86D85-CBF7-8A79-2555-FA1E31D80E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E54167-59DF-4D97-B012-9236A6289B51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6AD6C8-F909-F277-DB35-5700679B6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31746" name="Picture 2" descr="Q-learning">
            <a:extLst>
              <a:ext uri="{FF2B5EF4-FFF2-40B4-BE49-F238E27FC236}">
                <a16:creationId xmlns:a16="http://schemas.microsoft.com/office/drawing/2014/main" id="{333AF94A-C66E-C98C-AF26-A34F04F09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24" y="2809494"/>
            <a:ext cx="16536416" cy="93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977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82919-CD31-44A0-AACF-0C4DDDBBC2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C14832-41DB-4081-BE5B-344FC13D4A99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A7E671-4EF8-F87A-9307-F34059A4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728EF-B5A7-B9FE-8A9B-0282ACBF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849170"/>
            <a:ext cx="14183496" cy="6017659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32770" name="Picture 2" descr="Q-learning">
            <a:extLst>
              <a:ext uri="{FF2B5EF4-FFF2-40B4-BE49-F238E27FC236}">
                <a16:creationId xmlns:a16="http://schemas.microsoft.com/office/drawing/2014/main" id="{ABF40D90-5DB0-BE51-7BFC-A01BCB45F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846" y="3849170"/>
            <a:ext cx="8141539" cy="601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11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8B662-9448-51CC-DC3E-DB0F2486695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2A4BD6-9D80-4F68-A6EB-5C874D6AFEEC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0B268A-6DED-F043-5A96-02DCA85D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51832-FDDD-CB16-D7BF-ED68E8B1A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749" y="3999559"/>
            <a:ext cx="15678501" cy="49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84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BAC10-C6E6-AC0F-6BF9-AC5F8C7491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7D5810-4718-48EF-8E96-FD3422ED8173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8E4E2C-B76A-4F72-CE9E-8BE89BE0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19DDD-43C5-8694-51DE-BCA17B7C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745" y="3213854"/>
            <a:ext cx="15322510" cy="821167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23197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7588E-928E-0D54-92A1-8DC006F2C58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842751-744E-46D3-906E-38D6A3E50FE7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BAED6B-A241-717A-22F8-FE02FAC3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267344-F307-0EF8-2D46-9694F32F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465" y="2533694"/>
            <a:ext cx="13301069" cy="556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C430-4901-B62C-9F20-2D0E242F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465" y="8530316"/>
            <a:ext cx="13304462" cy="4490740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088387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94D161-9726-5334-9FF4-B1F05132DC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EE8EF4-6767-40AE-8655-AC424B2CBED7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3F9B34-3D74-D10F-DADD-01C8DEED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33794" name="Picture 2" descr="Off-on policy">
            <a:extLst>
              <a:ext uri="{FF2B5EF4-FFF2-40B4-BE49-F238E27FC236}">
                <a16:creationId xmlns:a16="http://schemas.microsoft.com/office/drawing/2014/main" id="{C80194E0-EA30-FB79-B4EA-22B5CA0C6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579" y="2889504"/>
            <a:ext cx="16639437" cy="935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036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C20F0-E4A7-345B-4227-4461B5401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D61595-1A6B-F0FF-AE3E-9D371417DA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34935B8-0E79-43D2-B861-ED316783540D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0C6CE6-876E-B924-714F-4F2C31F7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879C4-E42F-845E-B772-39A6CE239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620" y="2912935"/>
            <a:ext cx="16020819" cy="944192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39491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3702A-1EDA-BB09-E340-467C823EAD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00B634-1766-4B2A-B4AA-2B0ECBF25B33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54DFF6-02EA-889C-125C-84FE691A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34818" name="Picture 2" descr="Maze-Example">
            <a:extLst>
              <a:ext uri="{FF2B5EF4-FFF2-40B4-BE49-F238E27FC236}">
                <a16:creationId xmlns:a16="http://schemas.microsoft.com/office/drawing/2014/main" id="{0AFF19B3-439C-4572-BDD4-245DAE48E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692" y="2339339"/>
            <a:ext cx="9820656" cy="55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Maze-Example">
            <a:extLst>
              <a:ext uri="{FF2B5EF4-FFF2-40B4-BE49-F238E27FC236}">
                <a16:creationId xmlns:a16="http://schemas.microsoft.com/office/drawing/2014/main" id="{8B253364-247F-A4F7-76DB-94F593DFD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339340"/>
            <a:ext cx="9820656" cy="55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Maze-Example">
            <a:extLst>
              <a:ext uri="{FF2B5EF4-FFF2-40B4-BE49-F238E27FC236}">
                <a16:creationId xmlns:a16="http://schemas.microsoft.com/office/drawing/2014/main" id="{3C77DE4B-1436-B2E4-B0AD-7A370E0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85" y="8051877"/>
            <a:ext cx="9820656" cy="552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Maze-Example">
            <a:extLst>
              <a:ext uri="{FF2B5EF4-FFF2-40B4-BE49-F238E27FC236}">
                <a16:creationId xmlns:a16="http://schemas.microsoft.com/office/drawing/2014/main" id="{24A0D05F-47AF-70A2-078A-F691F1389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94" y="8051877"/>
            <a:ext cx="9820656" cy="552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8E9B4B-81E3-0405-5E9A-F41F2CCC7E6F}"/>
              </a:ext>
            </a:extLst>
          </p:cNvPr>
          <p:cNvSpPr txBox="1"/>
          <p:nvPr/>
        </p:nvSpPr>
        <p:spPr>
          <a:xfrm>
            <a:off x="14236796" y="1494451"/>
            <a:ext cx="361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Time step 1</a:t>
            </a:r>
            <a:endParaRPr lang="en-CH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602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4CDA2-1886-CB29-788B-083ADBE1A8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9BE366-9CF7-4340-A94B-DBBF1FF7CE8A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932E12-4A12-6991-4D32-9A70FABC5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35842" name="Picture 2" descr="Maze-Example">
            <a:extLst>
              <a:ext uri="{FF2B5EF4-FFF2-40B4-BE49-F238E27FC236}">
                <a16:creationId xmlns:a16="http://schemas.microsoft.com/office/drawing/2014/main" id="{6005B31E-B2D0-451F-A48C-9660208B1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226564"/>
            <a:ext cx="9469120" cy="532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Maze-Example">
            <a:extLst>
              <a:ext uri="{FF2B5EF4-FFF2-40B4-BE49-F238E27FC236}">
                <a16:creationId xmlns:a16="http://schemas.microsoft.com/office/drawing/2014/main" id="{D36356E0-BEB2-04CF-DD97-16EB50ACF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785" y="7825268"/>
            <a:ext cx="10152327" cy="57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Maze-Example">
            <a:extLst>
              <a:ext uri="{FF2B5EF4-FFF2-40B4-BE49-F238E27FC236}">
                <a16:creationId xmlns:a16="http://schemas.microsoft.com/office/drawing/2014/main" id="{D8263FBC-4F87-D296-B8F0-CDB24E58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8740" y="7825268"/>
            <a:ext cx="10158777" cy="571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EECAF6-A06C-5035-6959-0F09BD7EBD6D}"/>
              </a:ext>
            </a:extLst>
          </p:cNvPr>
          <p:cNvSpPr txBox="1"/>
          <p:nvPr/>
        </p:nvSpPr>
        <p:spPr>
          <a:xfrm>
            <a:off x="13318236" y="2226564"/>
            <a:ext cx="361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Time step 1 (continued)</a:t>
            </a:r>
            <a:endParaRPr lang="en-CH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82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34B250-C699-14E1-AF01-E1E7A3436D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FB7C9E-241A-4757-988C-DA92375DE1C0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B0AE16-9854-C861-20A2-AADDB0E4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Q-Learning</a:t>
            </a:r>
            <a:endParaRPr lang="en-CH" dirty="0"/>
          </a:p>
        </p:txBody>
      </p:sp>
      <p:pic>
        <p:nvPicPr>
          <p:cNvPr id="36872" name="Picture 8" descr="Maze-Example">
            <a:extLst>
              <a:ext uri="{FF2B5EF4-FFF2-40B4-BE49-F238E27FC236}">
                <a16:creationId xmlns:a16="http://schemas.microsoft.com/office/drawing/2014/main" id="{812EFDD8-0A16-15F6-E2E4-4B7510ADE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488" y="2248136"/>
            <a:ext cx="9794240" cy="550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Maze-Example">
            <a:extLst>
              <a:ext uri="{FF2B5EF4-FFF2-40B4-BE49-F238E27FC236}">
                <a16:creationId xmlns:a16="http://schemas.microsoft.com/office/drawing/2014/main" id="{575F6516-96D8-2DBA-E88A-12901852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496" y="2251634"/>
            <a:ext cx="9788021" cy="550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Maze-Example">
            <a:extLst>
              <a:ext uri="{FF2B5EF4-FFF2-40B4-BE49-F238E27FC236}">
                <a16:creationId xmlns:a16="http://schemas.microsoft.com/office/drawing/2014/main" id="{9DFBF4A6-5011-F6EB-C897-3AB1C464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336" y="7958340"/>
            <a:ext cx="9983869" cy="561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44EB9F-F99C-E822-7B5B-71467D91ED66}"/>
              </a:ext>
            </a:extLst>
          </p:cNvPr>
          <p:cNvSpPr txBox="1"/>
          <p:nvPr/>
        </p:nvSpPr>
        <p:spPr>
          <a:xfrm>
            <a:off x="17812512" y="10252553"/>
            <a:ext cx="452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NEW EPISODE STARTS</a:t>
            </a:r>
            <a:endParaRPr lang="en-CH" b="1" i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3C552E-D5F5-3242-93AA-8616547E4FD9}"/>
              </a:ext>
            </a:extLst>
          </p:cNvPr>
          <p:cNvSpPr txBox="1"/>
          <p:nvPr/>
        </p:nvSpPr>
        <p:spPr>
          <a:xfrm>
            <a:off x="13080492" y="1063745"/>
            <a:ext cx="3616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1" dirty="0">
                <a:solidFill>
                  <a:srgbClr val="7030A0"/>
                </a:solidFill>
              </a:rPr>
              <a:t>Time step 2</a:t>
            </a:r>
            <a:endParaRPr lang="en-CH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86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751F05-8F31-B673-0027-F364451285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0450CC-93BF-499D-841E-9749322A052D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62A4-8AD6-E89E-0C72-6EBBB75F5D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GB" sz="3200" b="1" i="0" dirty="0">
                <a:solidFill>
                  <a:srgbClr val="7030A0"/>
                </a:solidFill>
                <a:effectLst/>
              </a:rPr>
              <a:t>Monte Carlo and TD Learning</a:t>
            </a:r>
          </a:p>
          <a:p>
            <a:pPr algn="l"/>
            <a:endParaRPr lang="en-GB" sz="3200" b="1" i="0" dirty="0">
              <a:solidFill>
                <a:srgbClr val="7030A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sng" dirty="0">
                <a:solidFill>
                  <a:srgbClr val="7030A0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do temporal difference (TD) methods have lower variance than Monte Carlo methods?</a:t>
            </a:r>
            <a:endParaRPr lang="en-GB" sz="3200" b="0" i="0" dirty="0">
              <a:solidFill>
                <a:srgbClr val="7030A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sng" dirty="0">
                <a:solidFill>
                  <a:srgbClr val="7030A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When are Monte Carlo methods preferred over temporal difference ones?</a:t>
            </a:r>
            <a:endParaRPr lang="en-GB" sz="3200" b="0" i="0" u="sng" dirty="0">
              <a:solidFill>
                <a:srgbClr val="7030A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3200" b="0" i="0" dirty="0">
              <a:solidFill>
                <a:srgbClr val="7030A0"/>
              </a:solidFill>
              <a:effectLst/>
            </a:endParaRPr>
          </a:p>
          <a:p>
            <a:pPr algn="l"/>
            <a:r>
              <a:rPr lang="en-GB" sz="3200" b="1" i="0" dirty="0">
                <a:solidFill>
                  <a:srgbClr val="7030A0"/>
                </a:solidFill>
                <a:effectLst/>
              </a:rPr>
              <a:t>Q-Learning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sng" dirty="0">
                <a:solidFill>
                  <a:srgbClr val="7030A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Reinforcement Learning: An Introduction, Richard Sutton and Andrew G. Barto Chapter 5, 6 and 7</a:t>
            </a:r>
            <a:endParaRPr lang="en-GB" sz="3200" b="0" i="0" dirty="0">
              <a:solidFill>
                <a:srgbClr val="7030A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sng" dirty="0">
                <a:solidFill>
                  <a:srgbClr val="7030A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Foundations of Deep RL Series, L2 Deep Q-Learning by Pieter </a:t>
            </a:r>
            <a:r>
              <a:rPr lang="en-GB" sz="3200" b="0" i="0" u="sng" dirty="0" err="1">
                <a:solidFill>
                  <a:srgbClr val="7030A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Abbeel</a:t>
            </a:r>
            <a:endParaRPr lang="en-GB" sz="3200" b="0" i="0" dirty="0">
              <a:solidFill>
                <a:srgbClr val="7030A0"/>
              </a:solidFill>
              <a:effectLst/>
            </a:endParaRPr>
          </a:p>
          <a:p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013370-2785-1A67-E7EA-AF3245C5D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and other sources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71430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E42C9D-ADDB-04FC-87B5-348442A167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7F80E4-5599-48E6-8854-DE185B22CA63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F4A5B7-F1F3-4A74-D89B-1FDB6FAF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From Q-Learning to Deep Q-Learning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8B6D8-5BAB-201D-A68B-52B4F7F1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99" y="2354827"/>
            <a:ext cx="15915693" cy="2618841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030" name="Picture 6" descr="Atari State Space">
            <a:extLst>
              <a:ext uri="{FF2B5EF4-FFF2-40B4-BE49-F238E27FC236}">
                <a16:creationId xmlns:a16="http://schemas.microsoft.com/office/drawing/2014/main" id="{540FBC77-D914-3A76-ABCD-0017AE0D7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293" y="4095914"/>
            <a:ext cx="10001251" cy="562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-function">
            <a:extLst>
              <a:ext uri="{FF2B5EF4-FFF2-40B4-BE49-F238E27FC236}">
                <a16:creationId xmlns:a16="http://schemas.microsoft.com/office/drawing/2014/main" id="{94F97586-110B-1820-E3DE-43201A21C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44" y="5374255"/>
            <a:ext cx="10001250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564C92-3738-A66C-2A6B-92686A58E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646" y="11863292"/>
            <a:ext cx="16310707" cy="123878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206A9-D903-E0FD-3B6F-E129D9EBA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5293" y="10250529"/>
            <a:ext cx="10001250" cy="74347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34952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0EDD0-A14A-5555-0A3F-D5838EEF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C1385B-B7DF-7670-881E-5FDC2E45AF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47A6199-DF14-45E1-B5FF-ED23362CC78A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FD60A8-61A9-DA60-F579-874227ED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From Q-Learning to Deep Q-Learning</a:t>
            </a:r>
            <a:endParaRPr lang="en-CH" dirty="0"/>
          </a:p>
        </p:txBody>
      </p:sp>
      <p:pic>
        <p:nvPicPr>
          <p:cNvPr id="1026" name="Picture 2" descr="Deep Q Learning">
            <a:extLst>
              <a:ext uri="{FF2B5EF4-FFF2-40B4-BE49-F238E27FC236}">
                <a16:creationId xmlns:a16="http://schemas.microsoft.com/office/drawing/2014/main" id="{55726F10-967F-3055-B9FB-DE85642E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50" y="5027705"/>
            <a:ext cx="11997900" cy="6744534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5470F-8173-1EA8-4363-EC3E3F10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844942"/>
            <a:ext cx="15826771" cy="126985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4955097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9020C-DCC9-48C9-B7EC-482886AB2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BD2D9-A396-CB05-3BEF-53DFE004A5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80DD6A4-B4EA-4DFF-8742-17BCE09FD572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4E96D-E3E2-B1D6-51C3-4CFCB9B21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Q-Network (DQN)</a:t>
            </a:r>
            <a:endParaRPr lang="en-CH" dirty="0"/>
          </a:p>
        </p:txBody>
      </p:sp>
      <p:pic>
        <p:nvPicPr>
          <p:cNvPr id="2050" name="Picture 2" descr="Deep Q Network">
            <a:extLst>
              <a:ext uri="{FF2B5EF4-FFF2-40B4-BE49-F238E27FC236}">
                <a16:creationId xmlns:a16="http://schemas.microsoft.com/office/drawing/2014/main" id="{AECBDBFC-4985-901C-C412-E005C7A6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218" y="6930753"/>
            <a:ext cx="10230030" cy="575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C0868C-5787-2B25-2D17-A108DA1A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855522"/>
            <a:ext cx="16227759" cy="3270957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251240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C28C4-1181-99EC-A2F3-0CBFD7D3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456327-F094-BB41-3259-F6B1E1DD3DA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6A7963-D132-4E36-9F80-275DEFFD94C4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F62338-A173-6934-B71F-161236E2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Q-Network (DQN)</a:t>
            </a:r>
            <a:endParaRPr lang="en-CH" dirty="0"/>
          </a:p>
        </p:txBody>
      </p:sp>
      <p:pic>
        <p:nvPicPr>
          <p:cNvPr id="3074" name="Picture 2" descr="Preprocessing">
            <a:extLst>
              <a:ext uri="{FF2B5EF4-FFF2-40B4-BE49-F238E27FC236}">
                <a16:creationId xmlns:a16="http://schemas.microsoft.com/office/drawing/2014/main" id="{B4092414-8349-216D-16F5-3245BDDE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3677478"/>
            <a:ext cx="10721661" cy="603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mporal Limitation">
            <a:extLst>
              <a:ext uri="{FF2B5EF4-FFF2-40B4-BE49-F238E27FC236}">
                <a16:creationId xmlns:a16="http://schemas.microsoft.com/office/drawing/2014/main" id="{14745E0E-C9AA-A48C-2EBB-107C7963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041" y="3677478"/>
            <a:ext cx="10721662" cy="603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4390D-2246-A84D-A21C-02354C1A7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389" y="10419471"/>
            <a:ext cx="16861951" cy="1706268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846938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5F0CE-A32E-C718-F259-8B930FDEA0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AE531D-4B4C-431C-8197-A27DED8CF444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BC22CF-E5D5-DBB5-74F8-3EE1A3A2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Q-Network (DQN)</a:t>
            </a:r>
            <a:endParaRPr lang="en-CH" dirty="0"/>
          </a:p>
        </p:txBody>
      </p:sp>
      <p:pic>
        <p:nvPicPr>
          <p:cNvPr id="4098" name="Picture 2" descr="Q Loss">
            <a:extLst>
              <a:ext uri="{FF2B5EF4-FFF2-40B4-BE49-F238E27FC236}">
                <a16:creationId xmlns:a16="http://schemas.microsoft.com/office/drawing/2014/main" id="{8AD4A654-C68B-4B7C-C08B-8B66C3C3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804" y="7607781"/>
            <a:ext cx="8748767" cy="492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Q-target">
            <a:extLst>
              <a:ext uri="{FF2B5EF4-FFF2-40B4-BE49-F238E27FC236}">
                <a16:creationId xmlns:a16="http://schemas.microsoft.com/office/drawing/2014/main" id="{0526017E-95E3-0917-93C6-98F2DB9E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652" y="6858000"/>
            <a:ext cx="11414656" cy="642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04483-2CD8-4EB2-8EA5-2616716A6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526209"/>
            <a:ext cx="15684658" cy="2585723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34911-124A-03D0-EB84-DCF767411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5379465"/>
            <a:ext cx="15684658" cy="1297933"/>
          </a:xfrm>
          <a:prstGeom prst="rect">
            <a:avLst/>
          </a:prstGeom>
          <a:ln>
            <a:solidFill>
              <a:srgbClr val="BB365D"/>
            </a:solidFill>
          </a:ln>
        </p:spPr>
      </p:pic>
    </p:spTree>
    <p:extLst>
      <p:ext uri="{BB962C8B-B14F-4D97-AF65-F5344CB8AC3E}">
        <p14:creationId xmlns:p14="http://schemas.microsoft.com/office/powerpoint/2010/main" val="616856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BB9116-D87E-E096-9068-836F3799D51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706E3C-2ED0-4753-B016-6AFE19F01287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A5574C-EB33-959E-FDF1-EF40993A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Q-Learning Algorithm</a:t>
            </a:r>
            <a:endParaRPr lang="en-CH" dirty="0"/>
          </a:p>
        </p:txBody>
      </p:sp>
      <p:pic>
        <p:nvPicPr>
          <p:cNvPr id="5122" name="Picture 2" descr="Sampling Training">
            <a:extLst>
              <a:ext uri="{FF2B5EF4-FFF2-40B4-BE49-F238E27FC236}">
                <a16:creationId xmlns:a16="http://schemas.microsoft.com/office/drawing/2014/main" id="{C3ECECB0-28C5-42AC-B460-A53064BFB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16" y="5431536"/>
            <a:ext cx="14221968" cy="7999857"/>
          </a:xfrm>
          <a:prstGeom prst="rect">
            <a:avLst/>
          </a:prstGeom>
          <a:noFill/>
          <a:ln>
            <a:solidFill>
              <a:srgbClr val="BB365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09363-E414-42A6-42D8-E3556F95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531754"/>
            <a:ext cx="14907260" cy="2516617"/>
          </a:xfrm>
          <a:prstGeom prst="rect">
            <a:avLst/>
          </a:prstGeom>
          <a:ln>
            <a:solidFill>
              <a:srgbClr val="BB365D"/>
            </a:solidFill>
          </a:ln>
        </p:spPr>
      </p:pic>
    </p:spTree>
    <p:extLst>
      <p:ext uri="{BB962C8B-B14F-4D97-AF65-F5344CB8AC3E}">
        <p14:creationId xmlns:p14="http://schemas.microsoft.com/office/powerpoint/2010/main" val="3724946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361DC-07BF-FE40-5C91-AE36F7066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C9238F-6579-FB39-716F-B762FC3E62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C193D68-F20F-4243-93EC-1ECD72862A71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568EA7-D08E-7413-CBBF-13921D78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10242" name="Picture 2" descr="Obs space recap">
            <a:extLst>
              <a:ext uri="{FF2B5EF4-FFF2-40B4-BE49-F238E27FC236}">
                <a16:creationId xmlns:a16="http://schemas.microsoft.com/office/drawing/2014/main" id="{1161FB26-097E-29C0-FDA1-BBFFA11D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4289795"/>
            <a:ext cx="10746983" cy="604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ction space recap">
            <a:extLst>
              <a:ext uri="{FF2B5EF4-FFF2-40B4-BE49-F238E27FC236}">
                <a16:creationId xmlns:a16="http://schemas.microsoft.com/office/drawing/2014/main" id="{73169802-0EAC-492B-B46B-15E9ED10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3716" y="4289795"/>
            <a:ext cx="10746983" cy="604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6329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61593-C898-6DE7-E2D5-27C0503D6F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1C1A71E-D98E-4C4F-95CA-AAD85140FBE3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0A93B5-BDA5-2A7C-C072-6D2B34A1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Q-Learning Algorithm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DCC9F-DF22-895E-D1B0-07163BC4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370" y="2935065"/>
            <a:ext cx="14907260" cy="2516617"/>
          </a:xfrm>
          <a:prstGeom prst="rect">
            <a:avLst/>
          </a:prstGeom>
          <a:ln>
            <a:solidFill>
              <a:srgbClr val="BB365D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D6C8D9-2673-E93B-ACAF-3A0B4614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70" y="6660531"/>
            <a:ext cx="15131369" cy="5043789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8565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7D7534-8D69-09A5-A565-F6EFCB3C13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40207B-3C15-4D32-9312-52A5FA8B43CF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AFC36A-3AB7-E1C3-0D76-8E3086AD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Q-Learning Algorithm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6295DB-695C-ABBD-50A7-0F803BF0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52" y="2300390"/>
            <a:ext cx="14559788" cy="379384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146" name="Picture 2" descr="Experience Replay">
            <a:extLst>
              <a:ext uri="{FF2B5EF4-FFF2-40B4-BE49-F238E27FC236}">
                <a16:creationId xmlns:a16="http://schemas.microsoft.com/office/drawing/2014/main" id="{273D269D-3256-AB7A-7B1B-E97B3894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448" y="6311646"/>
            <a:ext cx="12643104" cy="711174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8003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95BD9-CB4F-5A5D-F256-5AD3585F25E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9FD24C-A928-4225-96EA-A518EE9475CA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93A5C8-ABFE-C0DD-F8C8-7E40F20F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Q-Learning Algorithm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A242C-86C5-1EF9-9811-D9289D9B6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325" y="2901228"/>
            <a:ext cx="16094843" cy="904083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E00DF-4347-C4C3-44B8-DB930C3B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0368" y="1502868"/>
            <a:ext cx="4363199" cy="13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78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5E9C8-1A16-74FE-3237-A33E4F2E28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4ACD27-CB48-4016-99B7-B622950BF353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8247B1-39E0-72B9-22C0-EBE7EF29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Q-Learning Algorithm</a:t>
            </a:r>
            <a:endParaRPr lang="en-CH" dirty="0"/>
          </a:p>
        </p:txBody>
      </p:sp>
      <p:pic>
        <p:nvPicPr>
          <p:cNvPr id="9218" name="Picture 2" descr="Q-target">
            <a:extLst>
              <a:ext uri="{FF2B5EF4-FFF2-40B4-BE49-F238E27FC236}">
                <a16:creationId xmlns:a16="http://schemas.microsoft.com/office/drawing/2014/main" id="{D3268E3E-2836-AE70-E94E-9A5F2BAAB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6930385"/>
            <a:ext cx="8704336" cy="489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00905-C240-8DDB-802A-705A49EE4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77581"/>
            <a:ext cx="13747914" cy="3576915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7F0C2B-C93F-8A2E-9AD5-492021F0C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233" y="7091406"/>
            <a:ext cx="13900472" cy="2287073"/>
          </a:xfrm>
          <a:prstGeom prst="rect">
            <a:avLst/>
          </a:prstGeom>
          <a:ln>
            <a:solidFill>
              <a:srgbClr val="BB365D"/>
            </a:solidFill>
          </a:ln>
        </p:spPr>
      </p:pic>
      <p:pic>
        <p:nvPicPr>
          <p:cNvPr id="9220" name="Picture 4" descr="Q-target">
            <a:extLst>
              <a:ext uri="{FF2B5EF4-FFF2-40B4-BE49-F238E27FC236}">
                <a16:creationId xmlns:a16="http://schemas.microsoft.com/office/drawing/2014/main" id="{A60130E0-DA9B-F161-EC05-61EEDBF7E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7566" y="9700156"/>
            <a:ext cx="4762500" cy="2676525"/>
          </a:xfrm>
          <a:prstGeom prst="rect">
            <a:avLst/>
          </a:prstGeom>
          <a:noFill/>
          <a:ln>
            <a:solidFill>
              <a:srgbClr val="BB365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Q-target">
            <a:extLst>
              <a:ext uri="{FF2B5EF4-FFF2-40B4-BE49-F238E27FC236}">
                <a16:creationId xmlns:a16="http://schemas.microsoft.com/office/drawing/2014/main" id="{752C655B-AC50-ED13-6068-E001FA570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966" y="9700156"/>
            <a:ext cx="4762500" cy="2676525"/>
          </a:xfrm>
          <a:prstGeom prst="rect">
            <a:avLst/>
          </a:prstGeom>
          <a:noFill/>
          <a:ln>
            <a:solidFill>
              <a:srgbClr val="BB365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78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669B8F-B717-07C6-6B4F-64170FF8810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D09A17-8EC7-4C71-AEEE-DDEE96C37C92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EB7A7B-1776-A9E4-B93F-5AA66CE8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Q-Learning Algorithm</a:t>
            </a:r>
            <a:endParaRPr lang="en-CH" dirty="0"/>
          </a:p>
        </p:txBody>
      </p:sp>
      <p:pic>
        <p:nvPicPr>
          <p:cNvPr id="8194" name="Picture 2" descr="Fixed Q-target Pseudocode">
            <a:extLst>
              <a:ext uri="{FF2B5EF4-FFF2-40B4-BE49-F238E27FC236}">
                <a16:creationId xmlns:a16="http://schemas.microsoft.com/office/drawing/2014/main" id="{E08B8058-9E9C-6456-8195-F4E6459F6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944" y="5227766"/>
            <a:ext cx="14630400" cy="822960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666D0E-4C69-1705-DCCA-4F73AA30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99" y="2375800"/>
            <a:ext cx="12499151" cy="2360791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4565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D2C6C-8529-361B-B0CA-90F7D56B13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783ADF8-7951-4A46-8F29-B1517A8F1CF4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4152A-B5CD-4DAA-4681-7B4B6AABBA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01412" y="1954240"/>
            <a:ext cx="3477260" cy="593102"/>
          </a:xfrm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GB" b="0" i="0" u="sng" dirty="0">
                <a:effectLst/>
                <a:latin typeface="Source Sans Pro" panose="020B0503030403020204" pitchFamily="34" charset="0"/>
                <a:hlinkClick r:id="rId2"/>
              </a:rPr>
              <a:t>by </a:t>
            </a:r>
            <a:r>
              <a:rPr lang="en-GB" b="0" i="0" u="sng" dirty="0" err="1">
                <a:effectLst/>
                <a:latin typeface="Source Sans Pro" panose="020B0503030403020204" pitchFamily="34" charset="0"/>
                <a:hlinkClick r:id="rId2"/>
              </a:rPr>
              <a:t>Hado</a:t>
            </a:r>
            <a:r>
              <a:rPr lang="en-GB" b="0" i="0" u="sng" dirty="0">
                <a:effectLst/>
                <a:latin typeface="Source Sans Pro" panose="020B0503030403020204" pitchFamily="34" charset="0"/>
                <a:hlinkClick r:id="rId2"/>
              </a:rPr>
              <a:t> van Hasselt</a:t>
            </a:r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E94224-BE59-64C0-0E94-536AE893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0" dirty="0">
                <a:effectLst/>
              </a:rPr>
              <a:t>The Deep Q-Learning Algorithm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322B4-B267-CBDA-180D-1C2303E94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4080037"/>
            <a:ext cx="18345404" cy="802106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C5102-8D52-411E-0A3D-08A26CF79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583918"/>
            <a:ext cx="8382272" cy="105539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20313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6DF1C-DCA0-A8C1-D604-DAE0D021D0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0450CC-93BF-499D-841E-9749322A052D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067CD-27F6-711A-EC97-4053F9DC81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GB" sz="3200" b="0" i="0" dirty="0">
                <a:solidFill>
                  <a:srgbClr val="7030A0"/>
                </a:solidFill>
                <a:effectLst/>
              </a:rPr>
              <a:t>These are </a:t>
            </a:r>
            <a:r>
              <a:rPr lang="en-GB" sz="3200" b="1" i="0" dirty="0">
                <a:solidFill>
                  <a:srgbClr val="7030A0"/>
                </a:solidFill>
                <a:effectLst/>
              </a:rPr>
              <a:t>optional readings</a:t>
            </a:r>
            <a:r>
              <a:rPr lang="en-GB" sz="3200" b="0" i="0" dirty="0">
                <a:solidFill>
                  <a:srgbClr val="7030A0"/>
                </a:solidFill>
                <a:effectLst/>
              </a:rPr>
              <a:t> if you want to go deeper.</a:t>
            </a:r>
          </a:p>
          <a:p>
            <a:pPr algn="l"/>
            <a:endParaRPr lang="en-GB" sz="3200" b="0" i="0" dirty="0">
              <a:solidFill>
                <a:srgbClr val="7030A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sng" dirty="0">
                <a:solidFill>
                  <a:srgbClr val="7030A0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Foundations of Deep RL Series, L2 Deep Q-Learning by Pieter </a:t>
            </a:r>
            <a:r>
              <a:rPr lang="en-GB" sz="3200" b="0" i="0" u="sng" dirty="0" err="1">
                <a:solidFill>
                  <a:srgbClr val="7030A0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Abbeel</a:t>
            </a:r>
            <a:endParaRPr lang="en-GB" sz="3200" b="0" i="0" dirty="0">
              <a:solidFill>
                <a:srgbClr val="7030A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sng" dirty="0">
                <a:solidFill>
                  <a:srgbClr val="7030A0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Playing Atari with Deep Reinforcement Learning</a:t>
            </a:r>
            <a:endParaRPr lang="en-GB" sz="3200" b="0" i="0" dirty="0">
              <a:solidFill>
                <a:srgbClr val="7030A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sng" dirty="0">
                <a:solidFill>
                  <a:srgbClr val="7030A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Double Deep Q-Learning</a:t>
            </a:r>
            <a:endParaRPr lang="en-GB" sz="3200" b="0" i="0" dirty="0">
              <a:solidFill>
                <a:srgbClr val="7030A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sng" dirty="0">
                <a:solidFill>
                  <a:srgbClr val="7030A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Prioritized Experience Replay</a:t>
            </a:r>
            <a:endParaRPr lang="en-GB" sz="3200" b="0" i="0" dirty="0">
              <a:solidFill>
                <a:srgbClr val="7030A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sng" dirty="0">
                <a:solidFill>
                  <a:srgbClr val="7030A0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Dueling Deep Q-Learning</a:t>
            </a:r>
            <a:endParaRPr lang="en-GB" sz="3200" b="0" i="0" dirty="0">
              <a:solidFill>
                <a:srgbClr val="7030A0"/>
              </a:solidFill>
              <a:effectLst/>
            </a:endParaRPr>
          </a:p>
          <a:p>
            <a:endParaRPr lang="en-CH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D87DB-6D64-EEC6-45BB-1B273107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and other Sources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254750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F4A64-9BD1-1128-C590-E756B0F6C2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00450CC-93BF-499D-841E-9749322A052D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25F8D-3371-46D3-9C5D-4E64C38D19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3300" y="3651250"/>
            <a:ext cx="22380918" cy="1285427"/>
          </a:xfrm>
        </p:spPr>
        <p:txBody>
          <a:bodyPr/>
          <a:lstStyle/>
          <a:p>
            <a:r>
              <a:rPr lang="en-CH" sz="3600" dirty="0">
                <a:solidFill>
                  <a:srgbClr val="7030A0"/>
                </a:solidFill>
              </a:rPr>
              <a:t>https://neptune.ai/blog/best-reinforcement-learning-tutorials-examples-projects-and-courses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F79734-1D5E-7B16-19C2-6AD25D026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Ideas for projects and other Examples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541F2-C7EB-A038-0781-43EFF4773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88" y="5237700"/>
            <a:ext cx="15443802" cy="744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0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3A50-5608-A9CD-E369-FC62ABF2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3DC90-32BE-030F-2289-A7ECAD1333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3E4799-C663-4E0A-B52C-96F58FD4D44B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E50589-197E-C155-5B45-71589F9E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B04FAE-237E-7639-7041-91413394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06" y="3080504"/>
            <a:ext cx="16018128" cy="847837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12068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27540-114F-41C9-6F98-F44D0088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878CB0-B029-3ABC-D925-3B41170C32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A576D8-DD78-4194-B07A-3FB1B963275A}" type="datetime4">
              <a:rPr lang="de-CH" smtClean="0"/>
              <a:t>18. Januar 2025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9F856A-8917-B2E3-4CE3-938B07066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D54D8-91C8-5184-3738-051466C9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32" y="2983546"/>
            <a:ext cx="13236057" cy="10072563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77432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73460-D862-67AA-136F-0A50F1C391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847BF93-7FA4-4733-BE68-7B8F9CBEF50D}" type="datetime4">
              <a:rPr lang="de-CH" noProof="0" smtClean="0"/>
              <a:t>18. Januar 2025</a:t>
            </a:fld>
            <a:endParaRPr lang="de-CH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8B0C4-A9BA-5CF0-1D40-9B29373D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Learning: Introduction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7EF9-3DE0-C6CE-C4EC-8B801346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96" y="2511272"/>
            <a:ext cx="13242269" cy="10674376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22657834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IBAQEBAQEBAQEBAQEBAQIAAAAAAAAAAwAAAAMAAAAA/////wQAJwwAAAAAAAAAAAAAIAD///////////////8AAAD////////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DAP///////wQAAAACABAACxCZNRc4pnNFpI+jT3EADnAFAAAAAAADAAAAAAADAAAAAwADAAAAAAADAAAAAwADAAAAAAD///////8DAAIA////////BAAAAAMAEAALCxjIeq1GzkmF+aDU7Rx+XQUAAAABAAMAAAACAAMAAAABAAMAAAAC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DAP///////wMAAgEDAAAAAwD///////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BCZNRc4pnNFpI+jT3EADnADRGF0YQAbAAAABExpbmtlZFNoYXBlRGF0YQAFAAAAAAACTmFtZQAZAAAATGlua2VkU2hhcGVzRGF0YVByb3BlcnR5ABBWZXJzaW9uAAAAAAAJTGFzdFdyaXRlAHKZdCJ9AQAAAAEA/////50AnQAAAAVfaWQAEAAAAAQLGMh6rUbOSYX5oNTtHH5dA0RhdGEAKgAAAAhQcmVzZW50YXRpb25TY2FubmVkRm9yTGlua2VkU2hhcGVzAAEAAk5hbWUAJAAAAExpbmtlZFNoYXBlUHJlc2VudGF0aW9uU2V0dGluZ3NEYXRhABBWZXJzaW9uAAAAAAAJTGFzdFdyaXRlAKyZdCJ9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HSLU Master">
  <a:themeElements>
    <a:clrScheme name="Custom 57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77C5D8"/>
      </a:accent1>
      <a:accent2>
        <a:srgbClr val="ADCA2A"/>
      </a:accent2>
      <a:accent3>
        <a:srgbClr val="EC5A7A"/>
      </a:accent3>
      <a:accent4>
        <a:srgbClr val="FCC300"/>
      </a:accent4>
      <a:accent5>
        <a:srgbClr val="F0F0F0"/>
      </a:accent5>
      <a:accent6>
        <a:srgbClr val="808080"/>
      </a:accent6>
      <a:hlink>
        <a:srgbClr val="000000"/>
      </a:hlink>
      <a:folHlink>
        <a:srgbClr val="F0F0F0"/>
      </a:folHlink>
    </a:clrScheme>
    <a:fontScheme name="HSLU">
      <a:majorFont>
        <a:latin typeface="Verdana"/>
        <a:ea typeface="Segoe UI Semibold"/>
        <a:cs typeface="Segoe UI Semibold"/>
      </a:majorFont>
      <a:minorFont>
        <a:latin typeface="Verdana"/>
        <a:ea typeface="Segoe UI Light"/>
        <a:cs typeface="Segoe UI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EDIT - Presentation general 16_9 1.potm" id="{E2EBAE1E-BE93-4B29-A588-81E727B201E1}" vid="{543D7B73-5664-40AF-9541-4A5D4190A5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756FDFCB57D0948B915F9BF5E819397" ma:contentTypeVersion="13" ma:contentTypeDescription="Ein neues Dokument erstellen." ma:contentTypeScope="" ma:versionID="7d9c0cc1dbb0c643df8b274555674628">
  <xsd:schema xmlns:xsd="http://www.w3.org/2001/XMLSchema" xmlns:xs="http://www.w3.org/2001/XMLSchema" xmlns:p="http://schemas.microsoft.com/office/2006/metadata/properties" xmlns:ns2="bd5c1ef4-a5a8-4f60-b734-518beb01c7b7" xmlns:ns3="9a7d57e2-a6f6-4353-bdc3-995d0b2e54a4" targetNamespace="http://schemas.microsoft.com/office/2006/metadata/properties" ma:root="true" ma:fieldsID="e815778459cc07df9524752950c0824a" ns2:_="" ns3:_="">
    <xsd:import namespace="bd5c1ef4-a5a8-4f60-b734-518beb01c7b7"/>
    <xsd:import namespace="9a7d57e2-a6f6-4353-bdc3-995d0b2e54a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5c1ef4-a5a8-4f60-b734-518beb01c7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d57e2-a6f6-4353-bdc3-995d0b2e54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2ADD14-27E2-4CBB-84C3-E07DFBE08BF2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bd5c1ef4-a5a8-4f60-b734-518beb01c7b7"/>
    <ds:schemaRef ds:uri="http://purl.org/dc/terms/"/>
    <ds:schemaRef ds:uri="http://schemas.microsoft.com/office/infopath/2007/PartnerControls"/>
    <ds:schemaRef ds:uri="http://www.w3.org/XML/1998/namespace"/>
    <ds:schemaRef ds:uri="9a7d57e2-a6f6-4353-bdc3-995d0b2e54a4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A348821-2DE9-48C1-97F6-4DC5729F19B6}">
  <ds:schemaRefs>
    <ds:schemaRef ds:uri="9a7d57e2-a6f6-4353-bdc3-995d0b2e54a4"/>
    <ds:schemaRef ds:uri="bd5c1ef4-a5a8-4f60-b734-518beb01c7b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1B22379-68EE-4294-A662-CCA510E474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Deep_RL</Template>
  <TotalTime>0</TotalTime>
  <Words>561</Words>
  <Application>Microsoft Office PowerPoint</Application>
  <PresentationFormat>Custom</PresentationFormat>
  <Paragraphs>171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Source Sans Pro</vt:lpstr>
      <vt:lpstr>Symbol</vt:lpstr>
      <vt:lpstr>Verdana</vt:lpstr>
      <vt:lpstr>Wingdings 3</vt:lpstr>
      <vt:lpstr>HSLU Master</vt:lpstr>
      <vt:lpstr>Deep Reinforcement Learning</vt:lpstr>
      <vt:lpstr>Outline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Introduction</vt:lpstr>
      <vt:lpstr>Reinforcement Learning: Recap</vt:lpstr>
      <vt:lpstr>Reinforcement Learning: Recap</vt:lpstr>
      <vt:lpstr>Reinforcement Learning: Recap</vt:lpstr>
      <vt:lpstr>Literature and other Sources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Reinforcement Learning: Q-Learning</vt:lpstr>
      <vt:lpstr>Literature and other sources</vt:lpstr>
      <vt:lpstr>From Q-Learning to Deep Q-Learning</vt:lpstr>
      <vt:lpstr>From Q-Learning to Deep Q-Learning</vt:lpstr>
      <vt:lpstr>The Deep Q-Network (DQN)</vt:lpstr>
      <vt:lpstr>The Deep Q-Network (DQN)</vt:lpstr>
      <vt:lpstr>The Deep Q-Network (DQN)</vt:lpstr>
      <vt:lpstr>The Deep Q-Learning Algorithm</vt:lpstr>
      <vt:lpstr>The Deep Q-Learning Algorithm</vt:lpstr>
      <vt:lpstr>The Deep Q-Learning Algorithm</vt:lpstr>
      <vt:lpstr>The Deep Q-Learning Algorithm</vt:lpstr>
      <vt:lpstr>The Deep Q-Learning Algorithm</vt:lpstr>
      <vt:lpstr>The Deep Q-Learning Algorithm</vt:lpstr>
      <vt:lpstr>The Deep Q-Learning Algorithm</vt:lpstr>
      <vt:lpstr>Literature and other Sources</vt:lpstr>
      <vt:lpstr>Ideas for projects and other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Aygul Zagidullina</dc:creator>
  <cp:lastModifiedBy>Aygul Zagidullina</cp:lastModifiedBy>
  <cp:revision>46</cp:revision>
  <dcterms:created xsi:type="dcterms:W3CDTF">2025-01-17T16:32:53Z</dcterms:created>
  <dcterms:modified xsi:type="dcterms:W3CDTF">2025-01-18T11:03:43Z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0x010100E756FDFCB57D0948B915F9BF5E819397</vt:lpwstr>
  </property>
  <property fmtid="{D5CDD505-2E9C-101B-9397-08002B2CF9AE}" pid="3" name="MSIP_Label_e8b0afbd-3cf7-4707-aee4-8dc9d855de29_Enabled">
    <vt:lpwstr>true</vt:lpwstr>
  </property>
  <property fmtid="{D5CDD505-2E9C-101B-9397-08002B2CF9AE}" pid="4" name="MSIP_Label_e8b0afbd-3cf7-4707-aee4-8dc9d855de29_SetDate">
    <vt:lpwstr>2022-11-08T11:31:12Z</vt:lpwstr>
  </property>
  <property fmtid="{D5CDD505-2E9C-101B-9397-08002B2CF9AE}" pid="5" name="MSIP_Label_e8b0afbd-3cf7-4707-aee4-8dc9d855de29_Method">
    <vt:lpwstr>Standard</vt:lpwstr>
  </property>
  <property fmtid="{D5CDD505-2E9C-101B-9397-08002B2CF9AE}" pid="6" name="MSIP_Label_e8b0afbd-3cf7-4707-aee4-8dc9d855de29_Name">
    <vt:lpwstr>intern</vt:lpwstr>
  </property>
  <property fmtid="{D5CDD505-2E9C-101B-9397-08002B2CF9AE}" pid="7" name="MSIP_Label_e8b0afbd-3cf7-4707-aee4-8dc9d855de29_SiteId">
    <vt:lpwstr>75a34008-d7d1-4924-8e78-31fea86f6e68</vt:lpwstr>
  </property>
  <property fmtid="{D5CDD505-2E9C-101B-9397-08002B2CF9AE}" pid="8" name="MSIP_Label_e8b0afbd-3cf7-4707-aee4-8dc9d855de29_ActionId">
    <vt:lpwstr>c5fb3e62-7bf0-4111-8c9d-999436d32334</vt:lpwstr>
  </property>
  <property fmtid="{D5CDD505-2E9C-101B-9397-08002B2CF9AE}" pid="9" name="MSIP_Label_e8b0afbd-3cf7-4707-aee4-8dc9d855de29_ContentBits">
    <vt:lpwstr>0</vt:lpwstr>
  </property>
</Properties>
</file>